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5"/>
  </p:notesMasterIdLst>
  <p:sldIdLst>
    <p:sldId id="302" r:id="rId4"/>
    <p:sldId id="304" r:id="rId5"/>
    <p:sldId id="306" r:id="rId6"/>
    <p:sldId id="307" r:id="rId7"/>
    <p:sldId id="256" r:id="rId8"/>
    <p:sldId id="267" r:id="rId9"/>
    <p:sldId id="290" r:id="rId10"/>
    <p:sldId id="287" r:id="rId11"/>
    <p:sldId id="289" r:id="rId12"/>
    <p:sldId id="288" r:id="rId13"/>
    <p:sldId id="291" r:id="rId14"/>
    <p:sldId id="292" r:id="rId15"/>
    <p:sldId id="293" r:id="rId16"/>
    <p:sldId id="295" r:id="rId17"/>
    <p:sldId id="294" r:id="rId18"/>
    <p:sldId id="305" r:id="rId19"/>
    <p:sldId id="296" r:id="rId20"/>
    <p:sldId id="297" r:id="rId21"/>
    <p:sldId id="281" r:id="rId22"/>
    <p:sldId id="271"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73861" autoAdjust="0"/>
  </p:normalViewPr>
  <p:slideViewPr>
    <p:cSldViewPr snapToGrid="0">
      <p:cViewPr varScale="1">
        <p:scale>
          <a:sx n="82" d="100"/>
          <a:sy n="82" d="100"/>
        </p:scale>
        <p:origin x="190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24/02/2025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ater.vic.gov.au/liveable/using-water-wisely/advice-and-rul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strike="noStrike"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dirty="0">
                <a:solidFill>
                  <a:srgbClr val="000000"/>
                </a:solidFill>
                <a:effectLst/>
                <a:latin typeface="Arial" panose="020B0604020202020204" pitchFamily="34" charset="0"/>
                <a:ea typeface="Calibri" panose="020F0502020204030204" pitchFamily="34" charset="0"/>
              </a:rPr>
              <a:t>Students are presented with four sources on Victoria’s predicted climate and population growth. Using the table provided, students should analyse the sources and select examples from the data that indicate that the population of Victoria is likely to continue to grow significantly, increasing demand for water at the same time that the climate will be more variable, with decreasing rainfall. </a:t>
            </a:r>
            <a:endParaRPr lang="en-AU" sz="1200" u="none" strike="noStrike" dirty="0">
              <a:solidFill>
                <a:srgbClr val="000000"/>
              </a:solidFill>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12</a:t>
            </a:fld>
            <a:endParaRPr lang="en-AU"/>
          </a:p>
        </p:txBody>
      </p:sp>
    </p:spTree>
    <p:extLst>
      <p:ext uri="{BB962C8B-B14F-4D97-AF65-F5344CB8AC3E}">
        <p14:creationId xmlns:p14="http://schemas.microsoft.com/office/powerpoint/2010/main" val="143435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strike="noStrike"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dirty="0">
                <a:solidFill>
                  <a:srgbClr val="000000"/>
                </a:solidFill>
                <a:effectLst/>
                <a:latin typeface="Arial" panose="020B0604020202020204" pitchFamily="34" charset="0"/>
                <a:ea typeface="Calibri" panose="020F0502020204030204" pitchFamily="34" charset="0"/>
              </a:rPr>
              <a:t>Students are presented with four sources on Victoria’s predicted climate and population growth. Using the table provided, students should analyse the sources and select examples from the data that indicate that the population of Victoria is likely to continue to grow significantly, increasing demand for water at the same time that the climate will be more variable, with decreasing rainfall. </a:t>
            </a:r>
            <a:endParaRPr lang="en-AU" sz="1200" u="none" strike="noStrike" dirty="0">
              <a:solidFill>
                <a:srgbClr val="000000"/>
              </a:solidFill>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13</a:t>
            </a:fld>
            <a:endParaRPr lang="en-AU"/>
          </a:p>
        </p:txBody>
      </p:sp>
    </p:spTree>
    <p:extLst>
      <p:ext uri="{BB962C8B-B14F-4D97-AF65-F5344CB8AC3E}">
        <p14:creationId xmlns:p14="http://schemas.microsoft.com/office/powerpoint/2010/main" val="118282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strike="noStrike"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dirty="0">
                <a:solidFill>
                  <a:srgbClr val="000000"/>
                </a:solidFill>
                <a:effectLst/>
                <a:latin typeface="Arial" panose="020B0604020202020204" pitchFamily="34" charset="0"/>
                <a:ea typeface="Calibri" panose="020F0502020204030204" pitchFamily="34" charset="0"/>
              </a:rPr>
              <a:t>Students are presented with four sources on Victoria’s predicted climate and population growth. Using the table provided, students should analyse the sources and select examples from the data that indicate that the population of Victoria is likely to continue to grow significantly, increasing demand for water at the same time that the climate will be more variable, with decreasing rainfall. </a:t>
            </a:r>
            <a:endParaRPr lang="en-AU" sz="1200" u="none" strike="noStrike" dirty="0">
              <a:solidFill>
                <a:srgbClr val="000000"/>
              </a:solidFill>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14</a:t>
            </a:fld>
            <a:endParaRPr lang="en-AU"/>
          </a:p>
        </p:txBody>
      </p:sp>
    </p:spTree>
    <p:extLst>
      <p:ext uri="{BB962C8B-B14F-4D97-AF65-F5344CB8AC3E}">
        <p14:creationId xmlns:p14="http://schemas.microsoft.com/office/powerpoint/2010/main" val="156225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strike="noStrike"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dirty="0">
                <a:solidFill>
                  <a:srgbClr val="000000"/>
                </a:solidFill>
                <a:effectLst/>
                <a:latin typeface="Arial" panose="020B0604020202020204" pitchFamily="34" charset="0"/>
                <a:ea typeface="Calibri" panose="020F0502020204030204" pitchFamily="34" charset="0"/>
              </a:rPr>
              <a:t>Students are presented with four sources on Victoria’s predicted climate and population growth. Using the table provided, students should analyse the sources and select examples from the data that indicate that the population of Victoria is likely to continue to grow significantly, increasing demand for water at the same time that the climate will be more variable, with decreasing rainfall. </a:t>
            </a:r>
            <a:endParaRPr lang="en-AU" sz="1200" u="none" strike="noStrike" dirty="0">
              <a:solidFill>
                <a:srgbClr val="000000"/>
              </a:solidFill>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15</a:t>
            </a:fld>
            <a:endParaRPr lang="en-AU"/>
          </a:p>
        </p:txBody>
      </p:sp>
    </p:spTree>
    <p:extLst>
      <p:ext uri="{BB962C8B-B14F-4D97-AF65-F5344CB8AC3E}">
        <p14:creationId xmlns:p14="http://schemas.microsoft.com/office/powerpoint/2010/main" val="1937234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Find out about the different stages of water restriction using this link: </a:t>
            </a:r>
            <a:r>
              <a:rPr lang="en-AU" sz="1200" u="sng" dirty="0">
                <a:solidFill>
                  <a:schemeClr val="hlink"/>
                </a:solidFill>
                <a:hlinkClick r:id="rId3"/>
              </a:rPr>
              <a:t>https://www.water.vic.gov.au/liveable/using-water-wisely/advice-and-rules</a:t>
            </a:r>
            <a:endParaRPr lang="en-AU" sz="1200" u="sng" dirty="0">
              <a:solidFill>
                <a:schemeClr val="hlin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u="sng" dirty="0">
              <a:solidFill>
                <a:schemeClr val="hlin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https://www.melbournewater.com.au/water-data-and-education/environmental-issues/why-we-need-save-water/permanent-water-saving-rules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p:txBody>
      </p:sp>
      <p:sp>
        <p:nvSpPr>
          <p:cNvPr id="4" name="Slide Number Placeholder 3"/>
          <p:cNvSpPr>
            <a:spLocks noGrp="1"/>
          </p:cNvSpPr>
          <p:nvPr>
            <p:ph type="sldNum" sz="quarter" idx="5"/>
          </p:nvPr>
        </p:nvSpPr>
        <p:spPr/>
        <p:txBody>
          <a:bodyPr/>
          <a:lstStyle/>
          <a:p>
            <a:fld id="{517637F7-FC4D-4CBC-AB75-3578EC53B962}" type="slidenum">
              <a:rPr lang="en-AU" smtClean="0"/>
              <a:t>17</a:t>
            </a:fld>
            <a:endParaRPr lang="en-AU"/>
          </a:p>
        </p:txBody>
      </p:sp>
    </p:spTree>
    <p:extLst>
      <p:ext uri="{BB962C8B-B14F-4D97-AF65-F5344CB8AC3E}">
        <p14:creationId xmlns:p14="http://schemas.microsoft.com/office/powerpoint/2010/main" val="338045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a:p>
            <a:r>
              <a:rPr lang="en-AU" dirty="0">
                <a:solidFill>
                  <a:schemeClr val="dk1"/>
                </a:solidFill>
                <a:highlight>
                  <a:srgbClr val="FFFFFF"/>
                </a:highlight>
              </a:rPr>
              <a:t>Also note that Melbourne is experiencing </a:t>
            </a:r>
            <a:r>
              <a:rPr lang="en-AU" dirty="0">
                <a:solidFill>
                  <a:schemeClr val="dk1"/>
                </a:solidFill>
              </a:rPr>
              <a:t>more frequent warm and dry days; and during periods of dry and warm weather, demand for water increases and water stores can fall very quickly. </a:t>
            </a:r>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18</a:t>
            </a:fld>
            <a:endParaRPr lang="en-AU"/>
          </a:p>
        </p:txBody>
      </p:sp>
    </p:spTree>
    <p:extLst>
      <p:ext uri="{BB962C8B-B14F-4D97-AF65-F5344CB8AC3E}">
        <p14:creationId xmlns:p14="http://schemas.microsoft.com/office/powerpoint/2010/main" val="675422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19</a:t>
            </a:fld>
            <a:endParaRPr lang="en-AU"/>
          </a:p>
        </p:txBody>
      </p:sp>
    </p:spTree>
    <p:extLst>
      <p:ext uri="{BB962C8B-B14F-4D97-AF65-F5344CB8AC3E}">
        <p14:creationId xmlns:p14="http://schemas.microsoft.com/office/powerpoint/2010/main" val="172349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strike="noStrike">
              <a:solidFill>
                <a:srgbClr val="000000"/>
              </a:solidFill>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a:solidFill>
                  <a:srgbClr val="000000"/>
                </a:solidFill>
                <a:effectLst/>
                <a:latin typeface="+mj-lt"/>
                <a:ea typeface="Calibri" panose="020F0502020204030204" pitchFamily="34" charset="0"/>
              </a:rPr>
              <a:t>Students </a:t>
            </a:r>
            <a:r>
              <a:rPr lang="en-GB" sz="1200" u="none" strike="noStrike" dirty="0">
                <a:solidFill>
                  <a:srgbClr val="000000"/>
                </a:solidFill>
                <a:effectLst/>
                <a:latin typeface="+mj-lt"/>
                <a:ea typeface="Calibri" panose="020F0502020204030204" pitchFamily="34" charset="0"/>
              </a:rPr>
              <a:t>use the directed resources to complete a SEEP table where they consider the potential impacts of water shortages. SEEP is the framework used in the 2022-2026 Geography study design to analyse impacts.</a:t>
            </a:r>
            <a:endParaRPr lang="en-AU" sz="1200" u="none" strike="noStrike" dirty="0">
              <a:solidFill>
                <a:srgbClr val="000000"/>
              </a:solidFill>
              <a:effectLst/>
              <a:latin typeface="+mj-lt"/>
              <a:ea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fld id="{EA73E4DD-77B5-4865-BDE1-7FCA96646869}" type="slidenum">
              <a:rPr lang="en-AU" smtClean="0"/>
              <a:t>20</a:t>
            </a:fld>
            <a:endParaRPr lang="en-AU"/>
          </a:p>
        </p:txBody>
      </p:sp>
    </p:spTree>
    <p:extLst>
      <p:ext uri="{BB962C8B-B14F-4D97-AF65-F5344CB8AC3E}">
        <p14:creationId xmlns:p14="http://schemas.microsoft.com/office/powerpoint/2010/main" val="289962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349385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211669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315639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mj-lt"/>
                <a:ea typeface="Calibri" panose="020F0502020204030204" pitchFamily="34" charset="0"/>
              </a:rPr>
              <a:t>Students begin the unit by examining sources from a past drought; the Millennium drought. Students might be familiar with the examples of water saving measures that were widely used to conserve water and reduce consumption. These sources can be used to discuss how the drought impacted people’s everyday lives and the concern that was felt across the community about the prospect of water storages running low. The Millennium drought ended over a decade ago and we are currently enjoying a period of high rainfall. This activity closes with a question prompting the students to go on to consider whether </a:t>
            </a:r>
            <a:r>
              <a:rPr lang="en-GB" sz="1200" u="none" strike="noStrike" dirty="0">
                <a:solidFill>
                  <a:srgbClr val="000000"/>
                </a:solidFill>
                <a:effectLst/>
                <a:latin typeface="+mj-lt"/>
                <a:ea typeface="Calibri" panose="020F0502020204030204" pitchFamily="34" charset="0"/>
              </a:rPr>
              <a:t>Victoria now has a secure water supply? </a:t>
            </a:r>
            <a:endParaRPr lang="en-AU" sz="1200" dirty="0">
              <a:solidFill>
                <a:srgbClr val="000000"/>
              </a:solidFill>
              <a:effectLst/>
              <a:latin typeface="+mj-lt"/>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7</a:t>
            </a:fld>
            <a:endParaRPr lang="en-AU"/>
          </a:p>
        </p:txBody>
      </p:sp>
    </p:spTree>
    <p:extLst>
      <p:ext uri="{BB962C8B-B14F-4D97-AF65-F5344CB8AC3E}">
        <p14:creationId xmlns:p14="http://schemas.microsoft.com/office/powerpoint/2010/main" val="177264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 &amp; ideas</a:t>
            </a:r>
          </a:p>
          <a:p>
            <a:endParaRPr lang="en-AU" b="1" dirty="0"/>
          </a:p>
          <a:p>
            <a:r>
              <a:rPr lang="en-AU" b="0" dirty="0"/>
              <a:t>In this section, students will</a:t>
            </a:r>
          </a:p>
          <a:p>
            <a:pPr marL="171450" indent="-171450">
              <a:buFont typeface="Arial" panose="020B0604020202020204" pitchFamily="34" charset="0"/>
              <a:buChar char="•"/>
            </a:pPr>
            <a:r>
              <a:rPr lang="en-AU" b="0" dirty="0"/>
              <a:t>Understand </a:t>
            </a:r>
            <a:r>
              <a:rPr lang="en-AU" dirty="0">
                <a:solidFill>
                  <a:schemeClr val="bg2"/>
                </a:solidFill>
              </a:rPr>
              <a:t>Victoria’s recent history of drought</a:t>
            </a:r>
          </a:p>
          <a:p>
            <a:pPr marL="171450" indent="-171450">
              <a:buFont typeface="Arial" panose="020B0604020202020204" pitchFamily="34" charset="0"/>
              <a:buChar char="•"/>
            </a:pPr>
            <a:r>
              <a:rPr lang="en-AU" dirty="0">
                <a:solidFill>
                  <a:schemeClr val="bg2"/>
                </a:solidFill>
              </a:rPr>
              <a:t>Consider some of the challenges facing Melbourne</a:t>
            </a:r>
          </a:p>
          <a:p>
            <a:pPr marL="171450" indent="-171450">
              <a:buFont typeface="Arial" panose="020B0604020202020204" pitchFamily="34" charset="0"/>
              <a:buChar char="•"/>
            </a:pPr>
            <a:r>
              <a:rPr lang="en-AU" dirty="0">
                <a:solidFill>
                  <a:schemeClr val="bg2"/>
                </a:solidFill>
              </a:rPr>
              <a:t>Analyse a variety of geographic data</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397288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mj-lt"/>
                <a:ea typeface="Calibri" panose="020F0502020204030204" pitchFamily="34" charset="0"/>
              </a:rPr>
              <a:t>Students begin the unit by examining sources from a past drought; the Millennium drought. Students might be familiar with the examples of water saving measures that were widely used to conserve water and reduce consumption. These sources can be used to discuss how the drought impacted people’s everyday lives and the concern that was felt across the community about the prospect of water storages running low. The Millennium drought ended over a decade ago and we are currently enjoying a period of high rainfall. This activity closes with a question prompting the students to go on to consider whether </a:t>
            </a:r>
            <a:r>
              <a:rPr lang="en-GB" sz="1200" u="none" strike="noStrike" dirty="0">
                <a:solidFill>
                  <a:srgbClr val="000000"/>
                </a:solidFill>
                <a:effectLst/>
                <a:latin typeface="+mj-lt"/>
                <a:ea typeface="Calibri" panose="020F0502020204030204" pitchFamily="34" charset="0"/>
              </a:rPr>
              <a:t>Victoria now has a secure water supply? </a:t>
            </a:r>
            <a:endParaRPr lang="en-AU" sz="1200" dirty="0">
              <a:solidFill>
                <a:srgbClr val="000000"/>
              </a:solidFill>
              <a:effectLst/>
              <a:latin typeface="+mj-lt"/>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9</a:t>
            </a:fld>
            <a:endParaRPr lang="en-AU"/>
          </a:p>
        </p:txBody>
      </p:sp>
    </p:spTree>
    <p:extLst>
      <p:ext uri="{BB962C8B-B14F-4D97-AF65-F5344CB8AC3E}">
        <p14:creationId xmlns:p14="http://schemas.microsoft.com/office/powerpoint/2010/main" val="347569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mj-lt"/>
                <a:ea typeface="Calibri" panose="020F0502020204030204" pitchFamily="34" charset="0"/>
              </a:rPr>
              <a:t>Students begin the unit by examining sources from a past drought; the Millennium drought. Students might be familiar with the examples of water saving measures that were widely used to conserve water and reduce consumption. These sources can be used to discuss how the drought impacted people’s everyday lives and the concern that was felt across the community about the prospect of water storages running low. The Millennium drought ended over a decade ago and we are currently enjoying a period of high rainfall. This activity closes with a question prompting the students to go on to consider whether </a:t>
            </a:r>
            <a:r>
              <a:rPr lang="en-GB" sz="1200" u="none" strike="noStrike" dirty="0">
                <a:solidFill>
                  <a:srgbClr val="000000"/>
                </a:solidFill>
                <a:effectLst/>
                <a:latin typeface="+mj-lt"/>
                <a:ea typeface="Calibri" panose="020F0502020204030204" pitchFamily="34" charset="0"/>
              </a:rPr>
              <a:t>Victoria now has a secure water supply? </a:t>
            </a:r>
            <a:endParaRPr lang="en-AU" sz="1200" dirty="0">
              <a:solidFill>
                <a:srgbClr val="000000"/>
              </a:solidFill>
              <a:effectLst/>
              <a:latin typeface="+mj-lt"/>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10</a:t>
            </a:fld>
            <a:endParaRPr lang="en-AU"/>
          </a:p>
        </p:txBody>
      </p:sp>
    </p:spTree>
    <p:extLst>
      <p:ext uri="{BB962C8B-B14F-4D97-AF65-F5344CB8AC3E}">
        <p14:creationId xmlns:p14="http://schemas.microsoft.com/office/powerpoint/2010/main" val="376023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strike="noStrike"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dirty="0">
                <a:solidFill>
                  <a:srgbClr val="000000"/>
                </a:solidFill>
                <a:effectLst/>
                <a:latin typeface="Arial" panose="020B0604020202020204" pitchFamily="34" charset="0"/>
                <a:ea typeface="Calibri" panose="020F0502020204030204" pitchFamily="34" charset="0"/>
              </a:rPr>
              <a:t>Students are presented with four sources on Victoria’s predicted climate and population growth. Using the table provided, students should analyse the sources and select examples from the data that indicate that the population of Victoria is likely to continue to grow significantly, increasing demand for water at the same time that the climate will be more variable, with decreasing rainfall. </a:t>
            </a:r>
            <a:endParaRPr lang="en-AU" sz="1800" u="none" strike="noStrike" dirty="0">
              <a:solidFill>
                <a:srgbClr val="000000"/>
              </a:solidFill>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11</a:t>
            </a:fld>
            <a:endParaRPr lang="en-AU"/>
          </a:p>
        </p:txBody>
      </p:sp>
    </p:spTree>
    <p:extLst>
      <p:ext uri="{BB962C8B-B14F-4D97-AF65-F5344CB8AC3E}">
        <p14:creationId xmlns:p14="http://schemas.microsoft.com/office/powerpoint/2010/main" val="625510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dirty="0"/>
              <a:t>Click to add subtitle</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dirty="0"/>
              <a:t>Click to add presentation title</a:t>
            </a:r>
            <a:endParaRPr lang="en-GB" dirty="0"/>
          </a:p>
        </p:txBody>
      </p:sp>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EC04AF43-F4D7-4307-AAC6-978BA3428C8A}"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770F0ABB-BB79-4AFB-97FB-A631ED08C459}"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612D710C-B5D9-4CB5-94E6-E2CD1833AE8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4E561842-7DDB-4B93-A9F9-000F48B93157}"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D0AAF764-000E-408A-BB85-8AEC778B5B62}"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931E-9234-1F4C-CB61-21B538B4D1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417BD2-45FF-C992-3150-4762209FD1EF}"/>
              </a:ext>
            </a:extLst>
          </p:cNvPr>
          <p:cNvSpPr>
            <a:spLocks noGrp="1"/>
          </p:cNvSpPr>
          <p:nvPr>
            <p:ph type="dt" sz="half" idx="10"/>
          </p:nvPr>
        </p:nvSpPr>
        <p:spPr/>
        <p:txBody>
          <a:bodyPr/>
          <a:lstStyle/>
          <a:p>
            <a:fld id="{96B4C594-0B96-4F5A-984A-EA98CBA1964E}" type="datetime1">
              <a:rPr lang="en-GB" smtClean="0"/>
              <a:t>24/02/2025</a:t>
            </a:fld>
            <a:endParaRPr lang="en-GB" dirty="0"/>
          </a:p>
        </p:txBody>
      </p:sp>
      <p:sp>
        <p:nvSpPr>
          <p:cNvPr id="4" name="Footer Placeholder 3">
            <a:extLst>
              <a:ext uri="{FF2B5EF4-FFF2-40B4-BE49-F238E27FC236}">
                <a16:creationId xmlns:a16="http://schemas.microsoft.com/office/drawing/2014/main" id="{66AF0DF5-FA1C-BBAD-816D-B7114C82F77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80AB8C-7997-9BD9-D52D-004599B6EDB4}"/>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7186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dirty="0"/>
              <a:t>Key Statement</a:t>
            </a:r>
            <a:endParaRPr lang="en-GB" dirty="0"/>
          </a:p>
        </p:txBody>
      </p:sp>
    </p:spTree>
    <p:extLst>
      <p:ext uri="{BB962C8B-B14F-4D97-AF65-F5344CB8AC3E}">
        <p14:creationId xmlns:p14="http://schemas.microsoft.com/office/powerpoint/2010/main" val="276085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dirty="0"/>
              <a:t>Thank-you</a:t>
            </a:r>
            <a:endParaRPr lang="en-GB" dirty="0"/>
          </a:p>
        </p:txBody>
      </p:sp>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64805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Content Placeholder 4"/>
          <p:cNvSpPr>
            <a:spLocks noGrp="1"/>
          </p:cNvSpPr>
          <p:nvPr>
            <p:ph sz="quarter" idx="13"/>
          </p:nvPr>
        </p:nvSpPr>
        <p:spPr>
          <a:xfrm>
            <a:off x="960967" y="1440000"/>
            <a:ext cx="10270067"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7"/>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7" name="Date Placeholder 6"/>
          <p:cNvSpPr>
            <a:spLocks noGrp="1"/>
          </p:cNvSpPr>
          <p:nvPr>
            <p:ph type="dt" sz="half" idx="10"/>
          </p:nvPr>
        </p:nvSpPr>
        <p:spPr/>
        <p:txBody>
          <a:bodyPr/>
          <a:lstStyle/>
          <a:p>
            <a:fld id="{2C8B44EA-9780-4188-87EC-ED088329FCFF}" type="datetime1">
              <a:rPr lang="en-AU" smtClean="0"/>
              <a:t>24/02/2025</a:t>
            </a:fld>
            <a:endParaRPr lang="en-AU" dirty="0"/>
          </a:p>
        </p:txBody>
      </p:sp>
      <p:sp>
        <p:nvSpPr>
          <p:cNvPr id="9" name="Slide Number Placeholder 8"/>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579262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22" name="Rectangle 21">
            <a:extLst>
              <a:ext uri="{C183D7F6-B498-43B3-948B-1728B52AA6E4}">
                <adec:decorative xmlns:adec="http://schemas.microsoft.com/office/drawing/2017/decorative" val="1"/>
              </a:ext>
            </a:extLst>
          </p:cNvPr>
          <p:cNvSpPr/>
          <p:nvPr userDrawn="1"/>
        </p:nvSpPr>
        <p:spPr>
          <a:xfrm>
            <a:off x="0" y="0"/>
            <a:ext cx="12192000" cy="6624000"/>
          </a:xfrm>
          <a:prstGeom prst="rect">
            <a:avLst/>
          </a:prstGeom>
          <a:solidFill>
            <a:srgbClr val="00428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667" dirty="0"/>
          </a:p>
        </p:txBody>
      </p:sp>
      <p:sp>
        <p:nvSpPr>
          <p:cNvPr id="7" name="Title 6"/>
          <p:cNvSpPr>
            <a:spLocks noGrp="1"/>
          </p:cNvSpPr>
          <p:nvPr>
            <p:ph type="title"/>
          </p:nvPr>
        </p:nvSpPr>
        <p:spPr>
          <a:xfrm>
            <a:off x="960000" y="2085203"/>
            <a:ext cx="10272000" cy="1260000"/>
          </a:xfrm>
        </p:spPr>
        <p:txBody>
          <a:bodyPr anchor="b"/>
          <a:lstStyle>
            <a:lvl1pPr>
              <a:defRPr sz="2667"/>
            </a:lvl1pPr>
          </a:lstStyle>
          <a:p>
            <a:r>
              <a:rPr lang="en-US"/>
              <a:t>Click to edit Master title style</a:t>
            </a:r>
            <a:endParaRPr lang="en-AU" dirty="0"/>
          </a:p>
        </p:txBody>
      </p:sp>
      <p:sp>
        <p:nvSpPr>
          <p:cNvPr id="9" name="Text Placeholder 8"/>
          <p:cNvSpPr>
            <a:spLocks noGrp="1"/>
          </p:cNvSpPr>
          <p:nvPr>
            <p:ph type="body" sz="quarter" idx="13"/>
          </p:nvPr>
        </p:nvSpPr>
        <p:spPr>
          <a:xfrm>
            <a:off x="960967" y="3262610"/>
            <a:ext cx="10270067" cy="1958684"/>
          </a:xfrm>
        </p:spPr>
        <p:txBody>
          <a:bodyPr>
            <a:noAutofit/>
          </a:bodyPr>
          <a:lstStyle>
            <a:lvl1pPr>
              <a:defRPr sz="2667">
                <a:solidFill>
                  <a:schemeClr val="bg1"/>
                </a:solidFill>
              </a:defRPr>
            </a:lvl1pPr>
            <a:lvl2pPr>
              <a:defRPr sz="2667">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Rectangle 18">
            <a:extLst>
              <a:ext uri="{C183D7F6-B498-43B3-948B-1728B52AA6E4}">
                <adec:decorative xmlns:adec="http://schemas.microsoft.com/office/drawing/2017/decorative" val="1"/>
              </a:ext>
            </a:extLst>
          </p:cNvPr>
          <p:cNvSpPr/>
          <p:nvPr userDrawn="1"/>
        </p:nvSpPr>
        <p:spPr>
          <a:xfrm>
            <a:off x="0" y="6624000"/>
            <a:ext cx="12192000" cy="90000"/>
          </a:xfrm>
          <a:prstGeom prst="rect">
            <a:avLst/>
          </a:prstGeom>
          <a:solidFill>
            <a:srgbClr val="668E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400"/>
          </a:p>
        </p:txBody>
      </p:sp>
      <p:sp>
        <p:nvSpPr>
          <p:cNvPr id="20" name="Rectangle 19">
            <a:extLst>
              <a:ext uri="{C183D7F6-B498-43B3-948B-1728B52AA6E4}">
                <adec:decorative xmlns:adec="http://schemas.microsoft.com/office/drawing/2017/decorative" val="1"/>
              </a:ext>
            </a:extLst>
          </p:cNvPr>
          <p:cNvSpPr/>
          <p:nvPr userDrawn="1"/>
        </p:nvSpPr>
        <p:spPr>
          <a:xfrm>
            <a:off x="0" y="6706800"/>
            <a:ext cx="12192000" cy="82800"/>
          </a:xfrm>
          <a:prstGeom prst="rect">
            <a:avLst/>
          </a:prstGeom>
          <a:solidFill>
            <a:srgbClr val="B3C6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400"/>
          </a:p>
        </p:txBody>
      </p:sp>
    </p:spTree>
    <p:extLst>
      <p:ext uri="{BB962C8B-B14F-4D97-AF65-F5344CB8AC3E}">
        <p14:creationId xmlns:p14="http://schemas.microsoft.com/office/powerpoint/2010/main" val="7992283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805670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686412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128751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56939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1124281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3227119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3031489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1242732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Content and 2 x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Picture Placeholder 3" descr="Image showing [enter description here]."/>
          <p:cNvSpPr>
            <a:spLocks noGrp="1"/>
          </p:cNvSpPr>
          <p:nvPr>
            <p:ph type="pic" sz="quarter" idx="13" hasCustomPrompt="1"/>
          </p:nvPr>
        </p:nvSpPr>
        <p:spPr>
          <a:xfrm>
            <a:off x="6672000" y="1488000"/>
            <a:ext cx="4560000" cy="2208000"/>
          </a:xfrm>
          <a:solidFill>
            <a:schemeClr val="bg1">
              <a:lumMod val="95000"/>
            </a:schemeClr>
          </a:solidFill>
        </p:spPr>
        <p:txBody>
          <a:bodyPr lIns="0" tIns="0" rIns="0" bIns="0" anchor="t" anchorCtr="0"/>
          <a:lstStyle>
            <a:lvl1pPr>
              <a:defRPr sz="16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a:t>
            </a:r>
            <a:r>
              <a:rPr lang="en-AU" dirty="0" err="1"/>
              <a:t>Fill.Z</a:t>
            </a:r>
            <a:endParaRPr lang="en-AU" dirty="0"/>
          </a:p>
        </p:txBody>
      </p:sp>
      <p:sp>
        <p:nvSpPr>
          <p:cNvPr id="9" name="Picture Placeholder 3" descr="Image showing [enter description here]."/>
          <p:cNvSpPr>
            <a:spLocks noGrp="1"/>
          </p:cNvSpPr>
          <p:nvPr>
            <p:ph type="pic" sz="quarter" idx="14" hasCustomPrompt="1"/>
          </p:nvPr>
        </p:nvSpPr>
        <p:spPr>
          <a:xfrm>
            <a:off x="6672000" y="3932895"/>
            <a:ext cx="4560000" cy="2208000"/>
          </a:xfrm>
          <a:solidFill>
            <a:schemeClr val="bg1">
              <a:lumMod val="95000"/>
            </a:schemeClr>
          </a:solidFill>
        </p:spPr>
        <p:txBody>
          <a:bodyPr lIns="0" tIns="0" rIns="0" bIns="0" anchor="t" anchorCtr="0"/>
          <a:lstStyle>
            <a:lvl1pPr>
              <a:defRPr sz="16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
        <p:nvSpPr>
          <p:cNvPr id="11" name="Footer Placeholder 10"/>
          <p:cNvSpPr>
            <a:spLocks noGrp="1"/>
          </p:cNvSpPr>
          <p:nvPr>
            <p:ph type="ftr" sz="quarter" idx="16"/>
          </p:nvPr>
        </p:nvSpPr>
        <p:spPr>
          <a:xfrm>
            <a:off x="962823" y="6545665"/>
            <a:ext cx="4114800" cy="216000"/>
          </a:xfrm>
          <a:prstGeom prst="rect">
            <a:avLst/>
          </a:prstGeom>
        </p:spPr>
        <p:txBody>
          <a:bodyPr/>
          <a:lstStyle/>
          <a:p>
            <a:pPr algn="l"/>
            <a:r>
              <a:rPr lang="en-AU" dirty="0"/>
              <a:t>Footer text</a:t>
            </a:r>
          </a:p>
        </p:txBody>
      </p:sp>
      <p:sp>
        <p:nvSpPr>
          <p:cNvPr id="10" name="Date Placeholder 9"/>
          <p:cNvSpPr>
            <a:spLocks noGrp="1"/>
          </p:cNvSpPr>
          <p:nvPr>
            <p:ph type="dt" sz="half" idx="15"/>
          </p:nvPr>
        </p:nvSpPr>
        <p:spPr/>
        <p:txBody>
          <a:bodyPr/>
          <a:lstStyle/>
          <a:p>
            <a:fld id="{82589B2F-B749-48D4-886C-26A83D0C4868}" type="datetime1">
              <a:rPr lang="en-AU" smtClean="0"/>
              <a:t>24/02/2025</a:t>
            </a:fld>
            <a:endParaRPr lang="en-AU" dirty="0"/>
          </a:p>
        </p:txBody>
      </p:sp>
      <p:sp>
        <p:nvSpPr>
          <p:cNvPr id="12" name="Slide Number Placeholder 11"/>
          <p:cNvSpPr>
            <a:spLocks noGrp="1"/>
          </p:cNvSpPr>
          <p:nvPr>
            <p:ph type="sldNum" sz="quarter" idx="17"/>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511304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Caption and 2 x Image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3" name="Text Placeholder 2"/>
          <p:cNvSpPr>
            <a:spLocks noGrp="1"/>
          </p:cNvSpPr>
          <p:nvPr>
            <p:ph type="body" sz="quarter" idx="14" hasCustomPrompt="1"/>
          </p:nvPr>
        </p:nvSpPr>
        <p:spPr>
          <a:xfrm>
            <a:off x="960000" y="1440000"/>
            <a:ext cx="10320000" cy="1332000"/>
          </a:xfrm>
        </p:spPr>
        <p:txBody>
          <a:bodyPr/>
          <a:lstStyle>
            <a:lvl1pPr>
              <a:spcBef>
                <a:spcPts val="400"/>
              </a:spcBef>
              <a:spcAft>
                <a:spcPts val="400"/>
              </a:spcAft>
              <a:defRPr sz="1600"/>
            </a:lvl1pPr>
            <a:lvl2pPr>
              <a:spcBef>
                <a:spcPts val="400"/>
              </a:spcBef>
              <a:spcAft>
                <a:spcPts val="400"/>
              </a:spcAft>
              <a:defRPr sz="1600"/>
            </a:lvl2pPr>
            <a:lvl3pPr>
              <a:spcBef>
                <a:spcPts val="400"/>
              </a:spcBef>
              <a:spcAft>
                <a:spcPts val="400"/>
              </a:spcAft>
              <a:defRPr sz="1600"/>
            </a:lvl3pPr>
            <a:lvl4pPr>
              <a:spcBef>
                <a:spcPts val="400"/>
              </a:spcBef>
              <a:spcAft>
                <a:spcPts val="400"/>
              </a:spcAft>
              <a:defRPr sz="1600"/>
            </a:lvl4pPr>
            <a:lvl5pPr>
              <a:spcBef>
                <a:spcPts val="400"/>
              </a:spcBef>
              <a:spcAft>
                <a:spcPts val="400"/>
              </a:spcAft>
              <a:defRPr sz="1600"/>
            </a:lvl5pPr>
          </a:lstStyle>
          <a:p>
            <a:pPr lvl="0"/>
            <a:r>
              <a:rPr lang="en-US" dirty="0"/>
              <a:t>Insert caption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Picture Placeholder 3" descr="Image showing [enter description here]."/>
          <p:cNvSpPr>
            <a:spLocks noGrp="1"/>
          </p:cNvSpPr>
          <p:nvPr>
            <p:ph type="pic" sz="quarter" idx="13" hasCustomPrompt="1"/>
          </p:nvPr>
        </p:nvSpPr>
        <p:spPr>
          <a:xfrm>
            <a:off x="960000" y="2771999"/>
            <a:ext cx="4992000" cy="3480000"/>
          </a:xfrm>
          <a:solidFill>
            <a:schemeClr val="bg1">
              <a:lumMod val="95000"/>
            </a:schemeClr>
          </a:solidFill>
        </p:spPr>
        <p:txBody>
          <a:bodyPr lIns="0" tIns="0" rIns="0" bIns="0" anchor="t" anchorCtr="0"/>
          <a:lstStyle>
            <a:lvl1pPr>
              <a:defRPr sz="16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
        <p:nvSpPr>
          <p:cNvPr id="12" name="Picture Placeholder 3" descr="Image showing [enter description here]."/>
          <p:cNvSpPr>
            <a:spLocks noGrp="1"/>
          </p:cNvSpPr>
          <p:nvPr>
            <p:ph type="pic" sz="quarter" idx="18" hasCustomPrompt="1"/>
          </p:nvPr>
        </p:nvSpPr>
        <p:spPr>
          <a:xfrm>
            <a:off x="6288000" y="2771999"/>
            <a:ext cx="4992000" cy="3480000"/>
          </a:xfrm>
          <a:solidFill>
            <a:schemeClr val="bg1">
              <a:lumMod val="95000"/>
            </a:schemeClr>
          </a:solidFill>
        </p:spPr>
        <p:txBody>
          <a:bodyPr lIns="0" tIns="0" rIns="0" bIns="0" anchor="t" anchorCtr="0"/>
          <a:lstStyle>
            <a:lvl1pPr>
              <a:defRPr sz="160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
        <p:nvSpPr>
          <p:cNvPr id="6" name="Footer Placeholder 5"/>
          <p:cNvSpPr>
            <a:spLocks noGrp="1"/>
          </p:cNvSpPr>
          <p:nvPr>
            <p:ph type="ftr" sz="quarter" idx="16"/>
          </p:nvPr>
        </p:nvSpPr>
        <p:spPr/>
        <p:txBody>
          <a:bodyPr/>
          <a:lstStyle/>
          <a:p>
            <a:r>
              <a:rPr lang="en-AU" dirty="0"/>
              <a:t>Footer text</a:t>
            </a:r>
          </a:p>
        </p:txBody>
      </p:sp>
      <p:sp>
        <p:nvSpPr>
          <p:cNvPr id="5" name="Date Placeholder 4"/>
          <p:cNvSpPr>
            <a:spLocks noGrp="1"/>
          </p:cNvSpPr>
          <p:nvPr>
            <p:ph type="dt" sz="half" idx="15"/>
          </p:nvPr>
        </p:nvSpPr>
        <p:spPr/>
        <p:txBody>
          <a:bodyPr/>
          <a:lstStyle/>
          <a:p>
            <a:fld id="{9D730715-F26D-49BA-85D1-44BBC5829531}" type="datetime1">
              <a:rPr lang="en-AU" smtClean="0"/>
              <a:t>24/02/2025</a:t>
            </a:fld>
            <a:endParaRPr lang="en-AU" dirty="0"/>
          </a:p>
        </p:txBody>
      </p:sp>
      <p:sp>
        <p:nvSpPr>
          <p:cNvPr id="7" name="Slide Number Placeholder 6"/>
          <p:cNvSpPr>
            <a:spLocks noGrp="1"/>
          </p:cNvSpPr>
          <p:nvPr>
            <p:ph type="sldNum" sz="quarter" idx="17"/>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675320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and Content Circles">
    <p:spTree>
      <p:nvGrpSpPr>
        <p:cNvPr id="1" name=""/>
        <p:cNvGrpSpPr/>
        <p:nvPr/>
      </p:nvGrpSpPr>
      <p:grpSpPr>
        <a:xfrm>
          <a:off x="0" y="0"/>
          <a:ext cx="0" cy="0"/>
          <a:chOff x="0" y="0"/>
          <a:chExt cx="0" cy="0"/>
        </a:xfrm>
      </p:grpSpPr>
      <p:sp>
        <p:nvSpPr>
          <p:cNvPr id="2" name="Title 1"/>
          <p:cNvSpPr>
            <a:spLocks noGrp="1"/>
          </p:cNvSpPr>
          <p:nvPr>
            <p:ph type="title"/>
          </p:nvPr>
        </p:nvSpPr>
        <p:spPr>
          <a:xfrm>
            <a:off x="960000" y="72000"/>
            <a:ext cx="7056000" cy="1260000"/>
          </a:xfrm>
        </p:spPr>
        <p:txBody>
          <a:bodyPr/>
          <a:lstStyle>
            <a:lvl1pPr>
              <a:defRPr>
                <a:solidFill>
                  <a:schemeClr val="tx2"/>
                </a:solidFill>
              </a:defRPr>
            </a:lvl1pPr>
          </a:lstStyle>
          <a:p>
            <a:r>
              <a:rPr lang="en-US"/>
              <a:t>Click to edit Master title style</a:t>
            </a:r>
            <a:endParaRPr lang="en-AU" dirty="0"/>
          </a:p>
        </p:txBody>
      </p:sp>
      <p:sp>
        <p:nvSpPr>
          <p:cNvPr id="5" name="Content Placeholder 4"/>
          <p:cNvSpPr>
            <a:spLocks noGrp="1"/>
          </p:cNvSpPr>
          <p:nvPr>
            <p:ph sz="quarter" idx="13"/>
          </p:nvPr>
        </p:nvSpPr>
        <p:spPr>
          <a:xfrm>
            <a:off x="960000" y="1440000"/>
            <a:ext cx="78720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0EA7112-3F92-44E0-8CA0-A19BFABD4D9F}"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pic>
        <p:nvPicPr>
          <p:cNvPr id="4" name="Picture 3">
            <a:extLst>
              <a:ext uri="{FF2B5EF4-FFF2-40B4-BE49-F238E27FC236}">
                <a16:creationId xmlns:a16="http://schemas.microsoft.com/office/drawing/2014/main" id="{4CB6AF5C-38F1-4BAB-AB46-A8064BD2EF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6000" y="0"/>
            <a:ext cx="4173736" cy="2873253"/>
          </a:xfrm>
          <a:prstGeom prst="rect">
            <a:avLst/>
          </a:prstGeom>
        </p:spPr>
      </p:pic>
    </p:spTree>
    <p:extLst>
      <p:ext uri="{BB962C8B-B14F-4D97-AF65-F5344CB8AC3E}">
        <p14:creationId xmlns:p14="http://schemas.microsoft.com/office/powerpoint/2010/main" val="188010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1A230695-3632-487E-8506-209914F05A01}"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4" name="Date Placeholder 3"/>
          <p:cNvSpPr>
            <a:spLocks noGrp="1"/>
          </p:cNvSpPr>
          <p:nvPr>
            <p:ph type="dt" sz="half" idx="10"/>
          </p:nvPr>
        </p:nvSpPr>
        <p:spPr/>
        <p:txBody>
          <a:bodyPr/>
          <a:lstStyle/>
          <a:p>
            <a:fld id="{74542351-0D01-4C4E-A00D-05516CC6F4F8}" type="datetime1">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E312E6-FA90-4A59-849C-194B2CB6E855}"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5" name="Date Placeholder 4"/>
          <p:cNvSpPr>
            <a:spLocks noGrp="1"/>
          </p:cNvSpPr>
          <p:nvPr>
            <p:ph type="dt" sz="half" idx="10"/>
          </p:nvPr>
        </p:nvSpPr>
        <p:spPr/>
        <p:txBody>
          <a:bodyPr/>
          <a:lstStyle/>
          <a:p>
            <a:fld id="{B2DCA67C-1FDD-4289-A45B-1C24A875245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B4BBF2D1-A9DE-450B-BD5F-55EFF1E77543}"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dirty="0"/>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24/02/2025</a:t>
            </a:fld>
            <a:endParaRPr lang="en-GB" dirty="0"/>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dirty="0"/>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dirty="0"/>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92" r:id="rId2"/>
    <p:sldLayoutId id="2147483662" r:id="rId3"/>
    <p:sldLayoutId id="2147483652" r:id="rId4"/>
    <p:sldLayoutId id="2147483650" r:id="rId5"/>
    <p:sldLayoutId id="2147483676"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78" r:id="rId20"/>
    <p:sldLayoutId id="2147483679" r:id="rId21"/>
    <p:sldLayoutId id="2147483675" r:id="rId22"/>
    <p:sldLayoutId id="2147483655"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hyperlink" Target="https://www.climatechange.vic.gov.au/victorias-changing-climat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hyperlink" Target="https://www.climatechange.vic.gov.au/victorias-changing-climat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hyperlink" Target="https://www.planning.vic.gov.au/__data/assets/pdf_file/0032/332996/Victoria_in_Future_2019.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hyperlink" Target="https://www.water.vic.gov.au/liveable/integrated-water-management-program/resilient-and-liveable-cities-and-tow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hyperlink" Target="https://www.water.vic.gov.au/liveable/integrated-water-management-program/resilient-and-liveable-cities-and-tow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hyperlink" Target="https://www.water.vic.gov.au/liveable/integrated-water-management-program/resilient-and-liveable-cities-and-tow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latin typeface="Verdana"/>
                <a:ea typeface="Verdana"/>
              </a:rPr>
              <a:t>1. 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542558"/>
            <a:ext cx="10853369"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b="1" dirty="0">
                <a:latin typeface="+mj-lt"/>
              </a:rPr>
              <a:t>Lesson 1: </a:t>
            </a:r>
            <a:r>
              <a:rPr lang="en-AU" sz="1600" dirty="0">
                <a:latin typeface="+mj-lt"/>
              </a:rPr>
              <a:t>Introduction</a:t>
            </a:r>
            <a:endParaRPr lang="en-AU" sz="1600" b="1" dirty="0">
              <a:latin typeface="+mj-lt"/>
            </a:endParaRPr>
          </a:p>
          <a:p>
            <a:endParaRPr lang="en-AU" sz="1600" b="1" dirty="0">
              <a:latin typeface="+mj-lt"/>
            </a:endParaRPr>
          </a:p>
          <a:p>
            <a:r>
              <a:rPr lang="en-AU" sz="1600" b="1" dirty="0">
                <a:latin typeface="+mj-lt"/>
              </a:rPr>
              <a:t>Length: </a:t>
            </a:r>
            <a:r>
              <a:rPr lang="en-AU" sz="1600" dirty="0">
                <a:latin typeface="+mj-lt"/>
              </a:rPr>
              <a:t>Approximately 2 x 60 minute lessons</a:t>
            </a:r>
            <a:endParaRPr lang="en-AU" sz="1600" b="1" dirty="0">
              <a:latin typeface="+mj-lt"/>
            </a:endParaRPr>
          </a:p>
          <a:p>
            <a:endParaRPr lang="en-AU" sz="1600" b="1" dirty="0">
              <a:latin typeface="+mj-lt"/>
            </a:endParaRPr>
          </a:p>
          <a:p>
            <a:r>
              <a:rPr lang="en-AU" sz="1600" b="1" dirty="0">
                <a:latin typeface="+mj-lt"/>
              </a:rPr>
              <a:t>Description: </a:t>
            </a:r>
            <a:r>
              <a:rPr lang="en-AU" sz="1600" dirty="0">
                <a:latin typeface="+mj-lt"/>
              </a:rPr>
              <a:t>Students </a:t>
            </a:r>
            <a:r>
              <a:rPr lang="en-AU" sz="1600" b="1" dirty="0">
                <a:latin typeface="+mj-lt"/>
                <a:sym typeface="Nunito"/>
              </a:rPr>
              <a:t>How can the Western Treatment Plant help Melbourne to thrive and adapt to an uncertain future?</a:t>
            </a:r>
          </a:p>
          <a:p>
            <a:endParaRPr lang="en-GB" sz="1600" dirty="0">
              <a:solidFill>
                <a:srgbClr val="000000"/>
              </a:solidFill>
              <a:effectLst/>
              <a:latin typeface="+mj-lt"/>
              <a:ea typeface="Calibri" panose="020F0502020204030204" pitchFamily="34" charset="0"/>
            </a:endParaRPr>
          </a:p>
          <a:p>
            <a:r>
              <a:rPr lang="en-GB" sz="1600" dirty="0">
                <a:solidFill>
                  <a:srgbClr val="000000"/>
                </a:solidFill>
                <a:effectLst/>
                <a:latin typeface="+mj-lt"/>
                <a:ea typeface="Calibri" panose="020F0502020204030204" pitchFamily="34" charset="0"/>
              </a:rPr>
              <a:t>The aim of the opening lesson is to spark students' curiosity about the topic of water storages and introduce the problem of managing the uncertainty of future water supplies. By the end of the activities, students can articulate why Victoria needs a diverse mix of water sources, including recycled water, for our future water supplies. </a:t>
            </a:r>
            <a:endParaRPr lang="en-AU" sz="1600" b="1" dirty="0">
              <a:latin typeface="+mj-lt"/>
            </a:endParaRPr>
          </a:p>
          <a:p>
            <a:endParaRPr lang="en-AU" sz="1600" b="1" dirty="0">
              <a:latin typeface="+mj-lt"/>
            </a:endParaRPr>
          </a:p>
          <a:p>
            <a:r>
              <a:rPr lang="en-AU" sz="1600" b="1" dirty="0">
                <a:latin typeface="+mj-lt"/>
              </a:rPr>
              <a:t>Overview:</a:t>
            </a:r>
          </a:p>
          <a:p>
            <a:pPr marL="457200" lvl="0" indent="-342900">
              <a:spcBef>
                <a:spcPts val="0"/>
              </a:spcBef>
              <a:spcAft>
                <a:spcPts val="0"/>
              </a:spcAft>
              <a:buSzPts val="1800"/>
              <a:buFont typeface="Arial" panose="020B0604020202020204" pitchFamily="34" charset="0"/>
              <a:buChar char="•"/>
            </a:pPr>
            <a:r>
              <a:rPr lang="en-AU" sz="1600" dirty="0">
                <a:latin typeface="+mj-lt"/>
              </a:rPr>
              <a:t>Understand Victoria’s recent history of drought</a:t>
            </a:r>
          </a:p>
          <a:p>
            <a:pPr marL="457200" lvl="0" indent="-342900">
              <a:spcBef>
                <a:spcPts val="0"/>
              </a:spcBef>
              <a:spcAft>
                <a:spcPts val="0"/>
              </a:spcAft>
              <a:buSzPts val="1800"/>
              <a:buFont typeface="Arial" panose="020B0604020202020204" pitchFamily="34" charset="0"/>
              <a:buChar char="•"/>
            </a:pPr>
            <a:r>
              <a:rPr lang="en-AU" sz="1600" dirty="0">
                <a:latin typeface="+mj-lt"/>
              </a:rPr>
              <a:t>Consider some of the challenges facing Melbourne</a:t>
            </a:r>
          </a:p>
          <a:p>
            <a:pPr marL="457200" lvl="0" indent="-342900">
              <a:spcBef>
                <a:spcPts val="0"/>
              </a:spcBef>
              <a:spcAft>
                <a:spcPts val="0"/>
              </a:spcAft>
              <a:buSzPts val="1800"/>
              <a:buFont typeface="Arial" panose="020B0604020202020204" pitchFamily="34" charset="0"/>
              <a:buChar char="•"/>
            </a:pPr>
            <a:r>
              <a:rPr lang="en-AU" sz="1600" dirty="0">
                <a:latin typeface="+mj-lt"/>
              </a:rPr>
              <a:t>Analyse a variety of geographic data</a:t>
            </a:r>
          </a:p>
          <a:p>
            <a:endParaRPr lang="en-AU" sz="1600" b="1" dirty="0">
              <a:latin typeface="+mj-lt"/>
            </a:endParaRPr>
          </a:p>
          <a:p>
            <a:r>
              <a:rPr lang="en-US" sz="1600" dirty="0">
                <a:latin typeface="+mj-lt"/>
                <a:ea typeface="Verdana"/>
                <a:cs typeface="Segoe UI"/>
              </a:rPr>
              <a:t>***See </a:t>
            </a:r>
            <a:r>
              <a:rPr lang="en-US" sz="1600" b="1" dirty="0">
                <a:latin typeface="+mj-lt"/>
                <a:ea typeface="Verdana"/>
                <a:cs typeface="Segoe UI"/>
              </a:rPr>
              <a:t>Notes</a:t>
            </a:r>
            <a:r>
              <a:rPr lang="en-US" sz="1600" dirty="0">
                <a:latin typeface="+mj-lt"/>
                <a:ea typeface="Verdana"/>
                <a:cs typeface="Segoe UI"/>
              </a:rPr>
              <a:t> on each slide for more teaching notes and ideas***</a:t>
            </a:r>
            <a:endParaRPr lang="en-AU" sz="1600" dirty="0">
              <a:latin typeface="+mj-lt"/>
              <a:ea typeface="Verdana"/>
              <a:cs typeface="Segoe UI"/>
            </a:endParaRPr>
          </a:p>
          <a:p>
            <a:endParaRPr lang="en-AU" sz="1600" dirty="0">
              <a:latin typeface="Bliss Pro"/>
              <a:ea typeface="Verdana"/>
              <a:cs typeface="Segoe UI"/>
            </a:endParaRPr>
          </a:p>
          <a:p>
            <a:endParaRPr lang="en-US" sz="1400" dirty="0">
              <a:latin typeface="Verdana"/>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1.3: See, Think, Wonder</a:t>
            </a:r>
          </a:p>
        </p:txBody>
      </p:sp>
      <p:sp>
        <p:nvSpPr>
          <p:cNvPr id="7" name="Content Placeholder 6"/>
          <p:cNvSpPr>
            <a:spLocks noGrp="1"/>
          </p:cNvSpPr>
          <p:nvPr>
            <p:ph sz="half" idx="1"/>
          </p:nvPr>
        </p:nvSpPr>
        <p:spPr>
          <a:xfrm>
            <a:off x="1098896" y="2058000"/>
            <a:ext cx="3935095" cy="3949261"/>
          </a:xfrm>
        </p:spPr>
        <p:txBody>
          <a:bodyPr/>
          <a:lstStyle/>
          <a:p>
            <a:r>
              <a:rPr lang="en-AU" b="1" dirty="0"/>
              <a:t>See:</a:t>
            </a:r>
          </a:p>
          <a:p>
            <a:r>
              <a:rPr lang="en-AU" b="1" dirty="0"/>
              <a:t>Think: </a:t>
            </a:r>
          </a:p>
          <a:p>
            <a:r>
              <a:rPr lang="en-AU" b="1" dirty="0"/>
              <a:t>Wonder:</a:t>
            </a:r>
          </a:p>
        </p:txBody>
      </p:sp>
      <p:pic>
        <p:nvPicPr>
          <p:cNvPr id="10" name="Picture Placeholder 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9491" r="9491"/>
          <a:stretch>
            <a:fillRect/>
          </a:stretch>
        </p:blipFill>
        <p:spPr>
          <a:xfrm>
            <a:off x="5033991" y="1588911"/>
            <a:ext cx="4560000" cy="4219800"/>
          </a:xfrm>
        </p:spPr>
      </p:pic>
    </p:spTree>
    <p:extLst>
      <p:ext uri="{BB962C8B-B14F-4D97-AF65-F5344CB8AC3E}">
        <p14:creationId xmlns:p14="http://schemas.microsoft.com/office/powerpoint/2010/main" val="88482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67" dirty="0">
                <a:latin typeface="+mn-lt"/>
              </a:rPr>
              <a:t>1.4: Claim, Evidence, Question</a:t>
            </a:r>
            <a:endParaRPr lang="en-AU"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653130142"/>
              </p:ext>
            </p:extLst>
          </p:nvPr>
        </p:nvGraphicFramePr>
        <p:xfrm>
          <a:off x="843451" y="2192772"/>
          <a:ext cx="10505097" cy="4187263"/>
        </p:xfrm>
        <a:graphic>
          <a:graphicData uri="http://schemas.openxmlformats.org/drawingml/2006/table">
            <a:tbl>
              <a:tblPr firstRow="1" bandRow="1">
                <a:tableStyleId>{3B4B98B0-60AC-42C2-AFA5-B58CD77FA1E5}</a:tableStyleId>
              </a:tblPr>
              <a:tblGrid>
                <a:gridCol w="3501699">
                  <a:extLst>
                    <a:ext uri="{9D8B030D-6E8A-4147-A177-3AD203B41FA5}">
                      <a16:colId xmlns:a16="http://schemas.microsoft.com/office/drawing/2014/main" val="2354092764"/>
                    </a:ext>
                  </a:extLst>
                </a:gridCol>
                <a:gridCol w="3501699">
                  <a:extLst>
                    <a:ext uri="{9D8B030D-6E8A-4147-A177-3AD203B41FA5}">
                      <a16:colId xmlns:a16="http://schemas.microsoft.com/office/drawing/2014/main" val="1000867464"/>
                    </a:ext>
                  </a:extLst>
                </a:gridCol>
                <a:gridCol w="3501699">
                  <a:extLst>
                    <a:ext uri="{9D8B030D-6E8A-4147-A177-3AD203B41FA5}">
                      <a16:colId xmlns:a16="http://schemas.microsoft.com/office/drawing/2014/main" val="2295712297"/>
                    </a:ext>
                  </a:extLst>
                </a:gridCol>
              </a:tblGrid>
              <a:tr h="2867083">
                <a:tc>
                  <a:txBody>
                    <a:bodyPr/>
                    <a:lstStyle/>
                    <a:p>
                      <a:pPr marL="0" lvl="0" indent="0" algn="l" rtl="0">
                        <a:lnSpc>
                          <a:spcPct val="115000"/>
                        </a:lnSpc>
                        <a:spcBef>
                          <a:spcPts val="0"/>
                        </a:spcBef>
                        <a:spcAft>
                          <a:spcPts val="0"/>
                        </a:spcAft>
                        <a:buNone/>
                      </a:pPr>
                      <a:r>
                        <a:rPr lang="en-AU" sz="1900" b="1" dirty="0">
                          <a:solidFill>
                            <a:srgbClr val="0092D7"/>
                          </a:solidFill>
                        </a:rPr>
                        <a:t>Make a claim about future water demand and supplies in Melbourne and Victoria. </a:t>
                      </a:r>
                    </a:p>
                    <a:p>
                      <a:pPr marL="0" lvl="0" indent="0" algn="l" rtl="0">
                        <a:lnSpc>
                          <a:spcPct val="115000"/>
                        </a:lnSpc>
                        <a:spcBef>
                          <a:spcPts val="1200"/>
                        </a:spcBef>
                        <a:spcAft>
                          <a:spcPts val="1200"/>
                        </a:spcAft>
                        <a:buNone/>
                      </a:pPr>
                      <a:r>
                        <a:rPr lang="en-AU" sz="1900" b="0" dirty="0">
                          <a:solidFill>
                            <a:srgbClr val="595959"/>
                          </a:solidFill>
                        </a:rPr>
                        <a:t>(Claim: An explanation, prediction or interpretation about the topic or the data). </a:t>
                      </a:r>
                      <a:endParaRPr lang="en-AU" sz="2400" b="0" dirty="0"/>
                    </a:p>
                  </a:txBody>
                  <a:tcPr marL="121920" marR="121920" marT="60960" marB="60960"/>
                </a:tc>
                <a:tc>
                  <a:txBody>
                    <a:bodyPr/>
                    <a:lstStyle/>
                    <a:p>
                      <a:pPr marL="0" lvl="0" indent="0" algn="l" rtl="0">
                        <a:lnSpc>
                          <a:spcPct val="115000"/>
                        </a:lnSpc>
                        <a:spcBef>
                          <a:spcPts val="0"/>
                        </a:spcBef>
                        <a:spcAft>
                          <a:spcPts val="0"/>
                        </a:spcAft>
                        <a:buNone/>
                      </a:pPr>
                      <a:r>
                        <a:rPr lang="en-AU" sz="1900" b="1" dirty="0">
                          <a:solidFill>
                            <a:srgbClr val="0092D7"/>
                          </a:solidFill>
                        </a:rPr>
                        <a:t>Identify specific evidence for your claim from the data in figures 1-4</a:t>
                      </a:r>
                    </a:p>
                    <a:p>
                      <a:pPr marL="0" lvl="0" indent="0" algn="l" rtl="0">
                        <a:lnSpc>
                          <a:spcPct val="115000"/>
                        </a:lnSpc>
                        <a:spcBef>
                          <a:spcPts val="1200"/>
                        </a:spcBef>
                        <a:spcAft>
                          <a:spcPts val="1200"/>
                        </a:spcAft>
                        <a:buNone/>
                      </a:pPr>
                      <a:r>
                        <a:rPr lang="en-AU" sz="1900" b="0" dirty="0">
                          <a:solidFill>
                            <a:srgbClr val="595959"/>
                          </a:solidFill>
                        </a:rPr>
                        <a:t>(Evidence: Specific facts or data from the figures)</a:t>
                      </a:r>
                      <a:endParaRPr lang="en-AU" sz="2400" b="0" dirty="0"/>
                    </a:p>
                    <a:p>
                      <a:endParaRPr lang="en-AU" sz="2000" dirty="0"/>
                    </a:p>
                  </a:txBody>
                  <a:tcPr marL="121920" marR="121920" marT="60960" marB="60960"/>
                </a:tc>
                <a:tc>
                  <a:txBody>
                    <a:bodyPr/>
                    <a:lstStyle/>
                    <a:p>
                      <a:pPr marL="0" lvl="0" indent="0" algn="l" rtl="0">
                        <a:lnSpc>
                          <a:spcPct val="115000"/>
                        </a:lnSpc>
                        <a:spcBef>
                          <a:spcPts val="0"/>
                        </a:spcBef>
                        <a:spcAft>
                          <a:spcPts val="0"/>
                        </a:spcAft>
                        <a:buNone/>
                      </a:pPr>
                      <a:r>
                        <a:rPr lang="en-AU" sz="1900" b="1" dirty="0">
                          <a:solidFill>
                            <a:srgbClr val="0092D7"/>
                          </a:solidFill>
                        </a:rPr>
                        <a:t>Ask a question related to your claim </a:t>
                      </a:r>
                    </a:p>
                    <a:p>
                      <a:pPr marL="0" lvl="0" indent="0" algn="l" rtl="0">
                        <a:spcBef>
                          <a:spcPts val="1200"/>
                        </a:spcBef>
                        <a:spcAft>
                          <a:spcPts val="0"/>
                        </a:spcAft>
                        <a:buNone/>
                      </a:pPr>
                      <a:r>
                        <a:rPr lang="en-AU" sz="1900" b="0" dirty="0">
                          <a:solidFill>
                            <a:srgbClr val="595959"/>
                          </a:solidFill>
                        </a:rPr>
                        <a:t>(Question: What isn’t known or  explained? What new problems does your claim raise? What does the data make you wonder?)</a:t>
                      </a:r>
                      <a:endParaRPr lang="en-AU" sz="2400" b="0" dirty="0"/>
                    </a:p>
                    <a:p>
                      <a:endParaRPr lang="en-AU" sz="2000" dirty="0"/>
                    </a:p>
                  </a:txBody>
                  <a:tcPr marL="121920" marR="121920" marT="60960" marB="60960"/>
                </a:tc>
                <a:extLst>
                  <a:ext uri="{0D108BD9-81ED-4DB2-BD59-A6C34878D82A}">
                    <a16:rowId xmlns:a16="http://schemas.microsoft.com/office/drawing/2014/main" val="4256429532"/>
                  </a:ext>
                </a:extLst>
              </a:tr>
              <a:tr h="426720">
                <a:tc>
                  <a:txBody>
                    <a:bodyPr/>
                    <a:lstStyle/>
                    <a:p>
                      <a:endParaRPr lang="en-AU" sz="2000"/>
                    </a:p>
                  </a:txBody>
                  <a:tcPr marL="121920" marR="121920" marT="60960" marB="60960"/>
                </a:tc>
                <a:tc>
                  <a:txBody>
                    <a:bodyPr/>
                    <a:lstStyle/>
                    <a:p>
                      <a:endParaRPr lang="en-AU" sz="2000"/>
                    </a:p>
                  </a:txBody>
                  <a:tcPr marL="121920" marR="121920" marT="60960" marB="60960"/>
                </a:tc>
                <a:tc>
                  <a:txBody>
                    <a:bodyPr/>
                    <a:lstStyle/>
                    <a:p>
                      <a:endParaRPr lang="en-AU" sz="2000" dirty="0"/>
                    </a:p>
                  </a:txBody>
                  <a:tcPr marL="121920" marR="121920" marT="60960" marB="60960"/>
                </a:tc>
                <a:extLst>
                  <a:ext uri="{0D108BD9-81ED-4DB2-BD59-A6C34878D82A}">
                    <a16:rowId xmlns:a16="http://schemas.microsoft.com/office/drawing/2014/main" val="204929674"/>
                  </a:ext>
                </a:extLst>
              </a:tr>
              <a:tr h="465908">
                <a:tc>
                  <a:txBody>
                    <a:bodyPr/>
                    <a:lstStyle/>
                    <a:p>
                      <a:endParaRPr lang="en-AU" sz="2000" dirty="0"/>
                    </a:p>
                  </a:txBody>
                  <a:tcPr marL="121920" marR="121920" marT="60960" marB="60960"/>
                </a:tc>
                <a:tc>
                  <a:txBody>
                    <a:bodyPr/>
                    <a:lstStyle/>
                    <a:p>
                      <a:endParaRPr lang="en-AU" sz="2000" dirty="0"/>
                    </a:p>
                  </a:txBody>
                  <a:tcPr marL="121920" marR="121920" marT="60960" marB="60960"/>
                </a:tc>
                <a:tc>
                  <a:txBody>
                    <a:bodyPr/>
                    <a:lstStyle/>
                    <a:p>
                      <a:endParaRPr lang="en-AU" sz="2000" dirty="0"/>
                    </a:p>
                  </a:txBody>
                  <a:tcPr marL="121920" marR="121920" marT="60960" marB="60960"/>
                </a:tc>
                <a:extLst>
                  <a:ext uri="{0D108BD9-81ED-4DB2-BD59-A6C34878D82A}">
                    <a16:rowId xmlns:a16="http://schemas.microsoft.com/office/drawing/2014/main" val="1320465201"/>
                  </a:ext>
                </a:extLst>
              </a:tr>
              <a:tr h="427552">
                <a:tc>
                  <a:txBody>
                    <a:bodyPr/>
                    <a:lstStyle/>
                    <a:p>
                      <a:endParaRPr lang="en-AU" sz="2000" dirty="0"/>
                    </a:p>
                  </a:txBody>
                  <a:tcPr marL="121920" marR="121920" marT="60960" marB="60960"/>
                </a:tc>
                <a:tc>
                  <a:txBody>
                    <a:bodyPr/>
                    <a:lstStyle/>
                    <a:p>
                      <a:endParaRPr lang="en-AU" sz="2000" dirty="0"/>
                    </a:p>
                  </a:txBody>
                  <a:tcPr marL="121920" marR="121920" marT="60960" marB="60960"/>
                </a:tc>
                <a:tc>
                  <a:txBody>
                    <a:bodyPr/>
                    <a:lstStyle/>
                    <a:p>
                      <a:endParaRPr lang="en-AU" sz="2000" dirty="0"/>
                    </a:p>
                  </a:txBody>
                  <a:tcPr marL="121920" marR="121920" marT="60960" marB="60960"/>
                </a:tc>
                <a:extLst>
                  <a:ext uri="{0D108BD9-81ED-4DB2-BD59-A6C34878D82A}">
                    <a16:rowId xmlns:a16="http://schemas.microsoft.com/office/drawing/2014/main" val="2928587639"/>
                  </a:ext>
                </a:extLst>
              </a:tr>
            </a:tbl>
          </a:graphicData>
        </a:graphic>
      </p:graphicFrame>
      <p:sp>
        <p:nvSpPr>
          <p:cNvPr id="4" name="TextBox 3">
            <a:extLst>
              <a:ext uri="{FF2B5EF4-FFF2-40B4-BE49-F238E27FC236}">
                <a16:creationId xmlns:a16="http://schemas.microsoft.com/office/drawing/2014/main" id="{D1A213D2-5F74-60CA-10A4-38BE659DC7BA}"/>
              </a:ext>
            </a:extLst>
          </p:cNvPr>
          <p:cNvSpPr txBox="1"/>
          <p:nvPr/>
        </p:nvSpPr>
        <p:spPr>
          <a:xfrm>
            <a:off x="843452" y="1560061"/>
            <a:ext cx="10815148" cy="461665"/>
          </a:xfrm>
          <a:prstGeom prst="rect">
            <a:avLst/>
          </a:prstGeom>
          <a:noFill/>
        </p:spPr>
        <p:txBody>
          <a:bodyPr wrap="square">
            <a:spAutoFit/>
          </a:bodyPr>
          <a:lstStyle/>
          <a:p>
            <a:r>
              <a:rPr lang="en-AU" sz="2400" dirty="0"/>
              <a:t>Task: Study Figures 1-4 and complete the table</a:t>
            </a:r>
          </a:p>
        </p:txBody>
      </p:sp>
    </p:spTree>
    <p:extLst>
      <p:ext uri="{BB962C8B-B14F-4D97-AF65-F5344CB8AC3E}">
        <p14:creationId xmlns:p14="http://schemas.microsoft.com/office/powerpoint/2010/main" val="252842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667" dirty="0">
                <a:latin typeface="+mn-lt"/>
              </a:rPr>
              <a:t>1.5: Claim, Evidence, Question</a:t>
            </a:r>
            <a:endParaRPr lang="en-AU" dirty="0"/>
          </a:p>
        </p:txBody>
      </p:sp>
      <p:pic>
        <p:nvPicPr>
          <p:cNvPr id="9" name="Google Shape;94;p20"/>
          <p:cNvPicPr preferRelativeResize="0"/>
          <p:nvPr/>
        </p:nvPicPr>
        <p:blipFill>
          <a:blip r:embed="rId3">
            <a:alphaModFix/>
          </a:blip>
          <a:stretch>
            <a:fillRect/>
          </a:stretch>
        </p:blipFill>
        <p:spPr>
          <a:xfrm>
            <a:off x="3254799" y="1514395"/>
            <a:ext cx="7360931" cy="4649888"/>
          </a:xfrm>
          <a:prstGeom prst="rect">
            <a:avLst/>
          </a:prstGeom>
          <a:noFill/>
          <a:ln w="9525" cap="flat" cmpd="sng">
            <a:solidFill>
              <a:schemeClr val="dk2"/>
            </a:solidFill>
            <a:prstDash val="solid"/>
            <a:round/>
            <a:headEnd type="none" w="sm" len="sm"/>
            <a:tailEnd type="none" w="sm" len="sm"/>
          </a:ln>
        </p:spPr>
      </p:pic>
      <p:sp>
        <p:nvSpPr>
          <p:cNvPr id="10" name="Rectangle 9"/>
          <p:cNvSpPr/>
          <p:nvPr/>
        </p:nvSpPr>
        <p:spPr>
          <a:xfrm>
            <a:off x="3194412" y="6293432"/>
            <a:ext cx="5762197" cy="420756"/>
          </a:xfrm>
          <a:prstGeom prst="rect">
            <a:avLst/>
          </a:prstGeom>
        </p:spPr>
        <p:txBody>
          <a:bodyPr wrap="square">
            <a:spAutoFit/>
          </a:bodyPr>
          <a:lstStyle/>
          <a:p>
            <a:r>
              <a:rPr lang="en-AU" sz="1067" dirty="0"/>
              <a:t>© State of Victoria (Department of Environment, Land, Water and Planning)</a:t>
            </a:r>
          </a:p>
          <a:p>
            <a:r>
              <a:rPr lang="en-AU" sz="1067" dirty="0"/>
              <a:t>Source: </a:t>
            </a:r>
            <a:r>
              <a:rPr lang="en-US" sz="1067" dirty="0">
                <a:hlinkClick r:id="rId4"/>
              </a:rPr>
              <a:t>https://www.climatechange.vic.gov.au/victorias-changing-climate</a:t>
            </a:r>
            <a:r>
              <a:rPr lang="en-AU" sz="1067" dirty="0"/>
              <a:t> </a:t>
            </a:r>
          </a:p>
        </p:txBody>
      </p:sp>
      <p:sp>
        <p:nvSpPr>
          <p:cNvPr id="2" name="TextBox 1">
            <a:extLst>
              <a:ext uri="{FF2B5EF4-FFF2-40B4-BE49-F238E27FC236}">
                <a16:creationId xmlns:a16="http://schemas.microsoft.com/office/drawing/2014/main" id="{76553DA1-730D-60E2-BF3E-BF0C2D6CD1A2}"/>
              </a:ext>
            </a:extLst>
          </p:cNvPr>
          <p:cNvSpPr txBox="1"/>
          <p:nvPr/>
        </p:nvSpPr>
        <p:spPr>
          <a:xfrm>
            <a:off x="1474903" y="5780071"/>
            <a:ext cx="1719509" cy="461665"/>
          </a:xfrm>
          <a:prstGeom prst="rect">
            <a:avLst/>
          </a:prstGeom>
          <a:noFill/>
        </p:spPr>
        <p:txBody>
          <a:bodyPr wrap="square" rtlCol="0">
            <a:spAutoFit/>
          </a:bodyPr>
          <a:lstStyle/>
          <a:p>
            <a:r>
              <a:rPr lang="en-AU" sz="2400" dirty="0"/>
              <a:t>Figure 1</a:t>
            </a:r>
          </a:p>
        </p:txBody>
      </p:sp>
    </p:spTree>
    <p:extLst>
      <p:ext uri="{BB962C8B-B14F-4D97-AF65-F5344CB8AC3E}">
        <p14:creationId xmlns:p14="http://schemas.microsoft.com/office/powerpoint/2010/main" val="86380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67" dirty="0">
                <a:latin typeface="+mn-lt"/>
              </a:rPr>
              <a:t>1.6: Claim, Evidence, Question</a:t>
            </a:r>
            <a:endParaRPr lang="en-AU" dirty="0"/>
          </a:p>
        </p:txBody>
      </p:sp>
      <p:pic>
        <p:nvPicPr>
          <p:cNvPr id="8" name="Google Shape;102;p21"/>
          <p:cNvPicPr preferRelativeResize="0"/>
          <p:nvPr/>
        </p:nvPicPr>
        <p:blipFill rotWithShape="1">
          <a:blip r:embed="rId3">
            <a:alphaModFix/>
          </a:blip>
          <a:srcRect t="14515"/>
          <a:stretch/>
        </p:blipFill>
        <p:spPr>
          <a:xfrm>
            <a:off x="2383871" y="1602656"/>
            <a:ext cx="8106044" cy="4370222"/>
          </a:xfrm>
          <a:prstGeom prst="rect">
            <a:avLst/>
          </a:prstGeom>
          <a:noFill/>
          <a:ln w="9525" cap="flat" cmpd="sng">
            <a:solidFill>
              <a:srgbClr val="595959"/>
            </a:solidFill>
            <a:prstDash val="solid"/>
            <a:round/>
            <a:headEnd type="none" w="sm" len="sm"/>
            <a:tailEnd type="none" w="sm" len="sm"/>
          </a:ln>
        </p:spPr>
      </p:pic>
      <p:sp>
        <p:nvSpPr>
          <p:cNvPr id="9" name="Rectangle 8"/>
          <p:cNvSpPr/>
          <p:nvPr/>
        </p:nvSpPr>
        <p:spPr>
          <a:xfrm>
            <a:off x="2383871" y="6162376"/>
            <a:ext cx="5749291" cy="420756"/>
          </a:xfrm>
          <a:prstGeom prst="rect">
            <a:avLst/>
          </a:prstGeom>
        </p:spPr>
        <p:txBody>
          <a:bodyPr wrap="square">
            <a:spAutoFit/>
          </a:bodyPr>
          <a:lstStyle/>
          <a:p>
            <a:r>
              <a:rPr lang="en-AU" sz="1067" dirty="0"/>
              <a:t>© State of Victoria (Department of Environment, Land, Water and Planning)</a:t>
            </a:r>
          </a:p>
          <a:p>
            <a:r>
              <a:rPr lang="en-AU" sz="1067" dirty="0"/>
              <a:t>Source: </a:t>
            </a:r>
            <a:r>
              <a:rPr lang="en-US" sz="1067" dirty="0">
                <a:hlinkClick r:id="rId4"/>
              </a:rPr>
              <a:t>https://www.climatechange.vic.gov.au/victorias-changing-climate</a:t>
            </a:r>
            <a:r>
              <a:rPr lang="en-AU" sz="1067" dirty="0"/>
              <a:t> </a:t>
            </a:r>
          </a:p>
        </p:txBody>
      </p:sp>
      <p:sp>
        <p:nvSpPr>
          <p:cNvPr id="3" name="TextBox 2">
            <a:extLst>
              <a:ext uri="{FF2B5EF4-FFF2-40B4-BE49-F238E27FC236}">
                <a16:creationId xmlns:a16="http://schemas.microsoft.com/office/drawing/2014/main" id="{D507E8D7-75DE-AF01-F144-E12A9FB45519}"/>
              </a:ext>
            </a:extLst>
          </p:cNvPr>
          <p:cNvSpPr txBox="1"/>
          <p:nvPr/>
        </p:nvSpPr>
        <p:spPr>
          <a:xfrm>
            <a:off x="960000" y="5633829"/>
            <a:ext cx="1719509" cy="461665"/>
          </a:xfrm>
          <a:prstGeom prst="rect">
            <a:avLst/>
          </a:prstGeom>
          <a:noFill/>
        </p:spPr>
        <p:txBody>
          <a:bodyPr wrap="square" rtlCol="0">
            <a:spAutoFit/>
          </a:bodyPr>
          <a:lstStyle/>
          <a:p>
            <a:r>
              <a:rPr lang="en-AU" sz="2400" dirty="0"/>
              <a:t>Figure 2</a:t>
            </a:r>
          </a:p>
        </p:txBody>
      </p:sp>
    </p:spTree>
    <p:extLst>
      <p:ext uri="{BB962C8B-B14F-4D97-AF65-F5344CB8AC3E}">
        <p14:creationId xmlns:p14="http://schemas.microsoft.com/office/powerpoint/2010/main" val="339775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67" dirty="0">
                <a:latin typeface="+mn-lt"/>
              </a:rPr>
              <a:t>1.7: Claim, Evidence, Question</a:t>
            </a:r>
            <a:endParaRPr lang="en-AU" dirty="0"/>
          </a:p>
        </p:txBody>
      </p:sp>
      <p:pic>
        <p:nvPicPr>
          <p:cNvPr id="4" name="Picture 3"/>
          <p:cNvPicPr>
            <a:picLocks noChangeAspect="1"/>
          </p:cNvPicPr>
          <p:nvPr/>
        </p:nvPicPr>
        <p:blipFill>
          <a:blip r:embed="rId3"/>
          <a:stretch>
            <a:fillRect/>
          </a:stretch>
        </p:blipFill>
        <p:spPr>
          <a:xfrm>
            <a:off x="2350614" y="1965239"/>
            <a:ext cx="8253591" cy="3604879"/>
          </a:xfrm>
          <a:prstGeom prst="rect">
            <a:avLst/>
          </a:prstGeom>
        </p:spPr>
      </p:pic>
      <p:sp>
        <p:nvSpPr>
          <p:cNvPr id="6" name="Rectangle 5"/>
          <p:cNvSpPr/>
          <p:nvPr/>
        </p:nvSpPr>
        <p:spPr>
          <a:xfrm>
            <a:off x="2805223" y="5851124"/>
            <a:ext cx="6269665" cy="420756"/>
          </a:xfrm>
          <a:prstGeom prst="rect">
            <a:avLst/>
          </a:prstGeom>
        </p:spPr>
        <p:txBody>
          <a:bodyPr wrap="none">
            <a:spAutoFit/>
          </a:bodyPr>
          <a:lstStyle/>
          <a:p>
            <a:r>
              <a:rPr lang="en-AU" sz="1067" dirty="0"/>
              <a:t>© The State of Victoria Department of Environment, Land, Water and Planning 2019 </a:t>
            </a:r>
          </a:p>
          <a:p>
            <a:r>
              <a:rPr lang="en-AU" sz="1067" dirty="0"/>
              <a:t>Source: </a:t>
            </a:r>
            <a:r>
              <a:rPr lang="en-AU" sz="1067" u="sng" dirty="0">
                <a:hlinkClick r:id="rId4"/>
              </a:rPr>
              <a:t>https://www.planning.vic.gov.au/__data/assets/pdf_file/0032/332996/Victoria_in_Future_2019.pdf</a:t>
            </a:r>
            <a:r>
              <a:rPr lang="en-AU" sz="1067" dirty="0"/>
              <a:t> </a:t>
            </a:r>
          </a:p>
        </p:txBody>
      </p:sp>
      <p:sp>
        <p:nvSpPr>
          <p:cNvPr id="7" name="Rectangle 6"/>
          <p:cNvSpPr/>
          <p:nvPr/>
        </p:nvSpPr>
        <p:spPr>
          <a:xfrm>
            <a:off x="1275908" y="1495358"/>
            <a:ext cx="9328297" cy="461665"/>
          </a:xfrm>
          <a:prstGeom prst="rect">
            <a:avLst/>
          </a:prstGeom>
        </p:spPr>
        <p:txBody>
          <a:bodyPr wrap="square">
            <a:spAutoFit/>
          </a:bodyPr>
          <a:lstStyle/>
          <a:p>
            <a:r>
              <a:rPr lang="en-AU" sz="2400" b="1" dirty="0">
                <a:solidFill>
                  <a:srgbClr val="00428B"/>
                </a:solidFill>
                <a:latin typeface="+mj-lt"/>
              </a:rPr>
              <a:t>Projected population, Victoria: range of outcomes</a:t>
            </a:r>
          </a:p>
        </p:txBody>
      </p:sp>
      <p:sp>
        <p:nvSpPr>
          <p:cNvPr id="3" name="TextBox 2">
            <a:extLst>
              <a:ext uri="{FF2B5EF4-FFF2-40B4-BE49-F238E27FC236}">
                <a16:creationId xmlns:a16="http://schemas.microsoft.com/office/drawing/2014/main" id="{039E0454-1DAB-1FD2-4696-6BD4C3F636B1}"/>
              </a:ext>
            </a:extLst>
          </p:cNvPr>
          <p:cNvSpPr txBox="1"/>
          <p:nvPr/>
        </p:nvSpPr>
        <p:spPr>
          <a:xfrm>
            <a:off x="942511" y="4900978"/>
            <a:ext cx="1719509" cy="461665"/>
          </a:xfrm>
          <a:prstGeom prst="rect">
            <a:avLst/>
          </a:prstGeom>
          <a:noFill/>
        </p:spPr>
        <p:txBody>
          <a:bodyPr wrap="square" rtlCol="0">
            <a:spAutoFit/>
          </a:bodyPr>
          <a:lstStyle/>
          <a:p>
            <a:r>
              <a:rPr lang="en-AU" sz="2400" dirty="0"/>
              <a:t>Figure 3</a:t>
            </a:r>
          </a:p>
        </p:txBody>
      </p:sp>
    </p:spTree>
    <p:extLst>
      <p:ext uri="{BB962C8B-B14F-4D97-AF65-F5344CB8AC3E}">
        <p14:creationId xmlns:p14="http://schemas.microsoft.com/office/powerpoint/2010/main" val="267123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67" dirty="0">
                <a:latin typeface="+mn-lt"/>
              </a:rPr>
              <a:t>1.8: Claim, Evidence, Question</a:t>
            </a:r>
            <a:endParaRPr lang="en-AU" dirty="0"/>
          </a:p>
        </p:txBody>
      </p:sp>
      <p:pic>
        <p:nvPicPr>
          <p:cNvPr id="4" name="Google Shape;114;p23"/>
          <p:cNvPicPr preferRelativeResize="0"/>
          <p:nvPr/>
        </p:nvPicPr>
        <p:blipFill>
          <a:blip r:embed="rId3">
            <a:alphaModFix/>
          </a:blip>
          <a:stretch>
            <a:fillRect/>
          </a:stretch>
        </p:blipFill>
        <p:spPr>
          <a:xfrm>
            <a:off x="2158011" y="1752787"/>
            <a:ext cx="9689851" cy="4294349"/>
          </a:xfrm>
          <a:prstGeom prst="rect">
            <a:avLst/>
          </a:prstGeom>
          <a:noFill/>
          <a:ln w="12700" cap="flat" cmpd="sng">
            <a:solidFill>
              <a:srgbClr val="000000"/>
            </a:solidFill>
            <a:prstDash val="solid"/>
            <a:miter lim="8000"/>
            <a:headEnd type="none" w="sm" len="sm"/>
            <a:tailEnd type="none" w="sm" len="sm"/>
          </a:ln>
        </p:spPr>
      </p:pic>
      <p:sp>
        <p:nvSpPr>
          <p:cNvPr id="5" name="Rectangle 4"/>
          <p:cNvSpPr/>
          <p:nvPr/>
        </p:nvSpPr>
        <p:spPr>
          <a:xfrm>
            <a:off x="2158011" y="6189682"/>
            <a:ext cx="9417377" cy="420756"/>
          </a:xfrm>
          <a:prstGeom prst="rect">
            <a:avLst/>
          </a:prstGeom>
        </p:spPr>
        <p:txBody>
          <a:bodyPr wrap="square">
            <a:spAutoFit/>
          </a:bodyPr>
          <a:lstStyle/>
          <a:p>
            <a:r>
              <a:rPr lang="en-AU" sz="1067" dirty="0"/>
              <a:t>© State of Victoria (Department of Environment, Land, Water and Planning)</a:t>
            </a:r>
          </a:p>
          <a:p>
            <a:r>
              <a:rPr lang="en-AU" sz="1067" dirty="0"/>
              <a:t>Source: </a:t>
            </a:r>
            <a:r>
              <a:rPr lang="en-AU" sz="1067" u="sng" dirty="0">
                <a:hlinkClick r:id="rId4"/>
              </a:rPr>
              <a:t>https://www.water.vic.gov.au/liveable/integrated-water-management-program/resilient-and-liveable-cities-and-towns</a:t>
            </a:r>
            <a:r>
              <a:rPr lang="en-AU" sz="1067" dirty="0"/>
              <a:t> </a:t>
            </a:r>
          </a:p>
        </p:txBody>
      </p:sp>
      <p:sp>
        <p:nvSpPr>
          <p:cNvPr id="3" name="TextBox 2">
            <a:extLst>
              <a:ext uri="{FF2B5EF4-FFF2-40B4-BE49-F238E27FC236}">
                <a16:creationId xmlns:a16="http://schemas.microsoft.com/office/drawing/2014/main" id="{D743007A-14C9-012F-4F4A-22EFBCF6E153}"/>
              </a:ext>
            </a:extLst>
          </p:cNvPr>
          <p:cNvSpPr txBox="1"/>
          <p:nvPr/>
        </p:nvSpPr>
        <p:spPr>
          <a:xfrm>
            <a:off x="788399" y="5677329"/>
            <a:ext cx="1719509" cy="461665"/>
          </a:xfrm>
          <a:prstGeom prst="rect">
            <a:avLst/>
          </a:prstGeom>
          <a:noFill/>
        </p:spPr>
        <p:txBody>
          <a:bodyPr wrap="square" rtlCol="0">
            <a:spAutoFit/>
          </a:bodyPr>
          <a:lstStyle/>
          <a:p>
            <a:r>
              <a:rPr lang="en-AU" sz="2400" dirty="0"/>
              <a:t>Figure 4</a:t>
            </a:r>
          </a:p>
        </p:txBody>
      </p:sp>
    </p:spTree>
    <p:extLst>
      <p:ext uri="{BB962C8B-B14F-4D97-AF65-F5344CB8AC3E}">
        <p14:creationId xmlns:p14="http://schemas.microsoft.com/office/powerpoint/2010/main" val="213904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783" y="3429000"/>
            <a:ext cx="10440000" cy="900000"/>
          </a:xfrm>
        </p:spPr>
        <p:txBody>
          <a:bodyPr/>
          <a:lstStyle/>
          <a:p>
            <a:r>
              <a:rPr lang="en-AU" dirty="0"/>
              <a:t>Impacts of water shortages</a:t>
            </a:r>
          </a:p>
        </p:txBody>
      </p:sp>
    </p:spTree>
    <p:extLst>
      <p:ext uri="{BB962C8B-B14F-4D97-AF65-F5344CB8AC3E}">
        <p14:creationId xmlns:p14="http://schemas.microsoft.com/office/powerpoint/2010/main" val="296463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1.9: Water restrictions during the Millennium drought</a:t>
            </a:r>
            <a:endParaRPr lang="en-AU" dirty="0"/>
          </a:p>
        </p:txBody>
      </p:sp>
      <p:sp>
        <p:nvSpPr>
          <p:cNvPr id="7" name="Content Placeholder 6"/>
          <p:cNvSpPr>
            <a:spLocks noGrp="1"/>
          </p:cNvSpPr>
          <p:nvPr>
            <p:ph sz="half" idx="1"/>
          </p:nvPr>
        </p:nvSpPr>
        <p:spPr>
          <a:xfrm>
            <a:off x="5822031" y="1861599"/>
            <a:ext cx="5429693" cy="4137317"/>
          </a:xfrm>
        </p:spPr>
        <p:txBody>
          <a:bodyPr/>
          <a:lstStyle/>
          <a:p>
            <a:pPr>
              <a:spcBef>
                <a:spcPts val="0"/>
              </a:spcBef>
            </a:pPr>
            <a:endParaRPr lang="en-AU" sz="1333" dirty="0"/>
          </a:p>
          <a:p>
            <a:pPr marL="457189" indent="-457189">
              <a:spcBef>
                <a:spcPts val="0"/>
              </a:spcBef>
              <a:buFont typeface="+mj-lt"/>
              <a:buAutoNum type="arabicPeriod"/>
            </a:pPr>
            <a:r>
              <a:rPr lang="en-AU" dirty="0">
                <a:solidFill>
                  <a:srgbClr val="00428B"/>
                </a:solidFill>
                <a:latin typeface="+mn-lt"/>
              </a:rPr>
              <a:t>Explain which restrictions you would find hardest to live with. </a:t>
            </a:r>
          </a:p>
          <a:p>
            <a:pPr marL="457189" indent="-457189">
              <a:spcBef>
                <a:spcPts val="0"/>
              </a:spcBef>
              <a:buFont typeface="+mj-lt"/>
              <a:buAutoNum type="arabicPeriod"/>
            </a:pPr>
            <a:endParaRPr lang="en-AU" dirty="0">
              <a:solidFill>
                <a:srgbClr val="00428B"/>
              </a:solidFill>
              <a:latin typeface="+mn-lt"/>
            </a:endParaRPr>
          </a:p>
          <a:p>
            <a:pPr marL="457189" indent="-457189">
              <a:spcBef>
                <a:spcPts val="0"/>
              </a:spcBef>
              <a:buFont typeface="+mj-lt"/>
              <a:buAutoNum type="arabicPeriod"/>
            </a:pPr>
            <a:r>
              <a:rPr lang="en-AU" dirty="0">
                <a:solidFill>
                  <a:srgbClr val="00428B"/>
                </a:solidFill>
                <a:latin typeface="+mn-lt"/>
              </a:rPr>
              <a:t>Describe how Melbourne might have looked different during stage 3 restrictions. </a:t>
            </a:r>
          </a:p>
          <a:p>
            <a:pPr marL="457189" indent="-457189">
              <a:spcBef>
                <a:spcPts val="0"/>
              </a:spcBef>
              <a:buFont typeface="+mj-lt"/>
              <a:buAutoNum type="arabicPeriod"/>
            </a:pPr>
            <a:endParaRPr lang="en-AU" dirty="0">
              <a:solidFill>
                <a:srgbClr val="00428B"/>
              </a:solidFill>
              <a:latin typeface="+mn-lt"/>
            </a:endParaRPr>
          </a:p>
          <a:p>
            <a:pPr marL="457189" indent="-457189">
              <a:spcBef>
                <a:spcPts val="0"/>
              </a:spcBef>
              <a:buFont typeface="+mj-lt"/>
              <a:buAutoNum type="arabicPeriod"/>
            </a:pPr>
            <a:r>
              <a:rPr lang="en-AU" dirty="0">
                <a:solidFill>
                  <a:srgbClr val="00428B"/>
                </a:solidFill>
                <a:latin typeface="+mn-lt"/>
              </a:rPr>
              <a:t>Design your own water restrictions for Melbourne. </a:t>
            </a:r>
          </a:p>
          <a:p>
            <a:pPr>
              <a:spcBef>
                <a:spcPts val="0"/>
              </a:spcBef>
            </a:pPr>
            <a:endParaRPr lang="en-AU" sz="1333" dirty="0"/>
          </a:p>
          <a:p>
            <a:endParaRPr lang="en-AU" dirty="0"/>
          </a:p>
        </p:txBody>
      </p:sp>
      <p:pic>
        <p:nvPicPr>
          <p:cNvPr id="14" name="Google Shape;121;p24"/>
          <p:cNvPicPr preferRelativeResize="0">
            <a:picLocks noGrp="1"/>
          </p:cNvPicPr>
          <p:nvPr>
            <p:ph type="pic" sz="quarter" idx="13"/>
          </p:nvPr>
        </p:nvPicPr>
        <p:blipFill>
          <a:blip r:embed="rId3">
            <a:alphaModFix/>
          </a:blip>
          <a:srcRect l="1102" r="1102"/>
          <a:stretch>
            <a:fillRect/>
          </a:stretch>
        </p:blipFill>
        <p:spPr>
          <a:xfrm>
            <a:off x="392870" y="2261266"/>
            <a:ext cx="4838700" cy="3337984"/>
          </a:xfrm>
          <a:prstGeom prst="rect">
            <a:avLst/>
          </a:prstGeom>
          <a:noFill/>
          <a:ln>
            <a:noFill/>
          </a:ln>
        </p:spPr>
      </p:pic>
    </p:spTree>
    <p:extLst>
      <p:ext uri="{BB962C8B-B14F-4D97-AF65-F5344CB8AC3E}">
        <p14:creationId xmlns:p14="http://schemas.microsoft.com/office/powerpoint/2010/main" val="11680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1:10: Impact of population growth</a:t>
            </a:r>
          </a:p>
        </p:txBody>
      </p:sp>
      <p:sp>
        <p:nvSpPr>
          <p:cNvPr id="3" name="Content Placeholder 2"/>
          <p:cNvSpPr>
            <a:spLocks noGrp="1"/>
          </p:cNvSpPr>
          <p:nvPr>
            <p:ph sz="half" idx="1"/>
          </p:nvPr>
        </p:nvSpPr>
        <p:spPr>
          <a:xfrm>
            <a:off x="602031" y="1549386"/>
            <a:ext cx="10693284" cy="1310288"/>
          </a:xfrm>
        </p:spPr>
        <p:txBody>
          <a:bodyPr/>
          <a:lstStyle/>
          <a:p>
            <a:pPr lvl="0"/>
            <a:r>
              <a:rPr lang="en-AU" dirty="0">
                <a:solidFill>
                  <a:schemeClr val="dk1"/>
                </a:solidFill>
                <a:latin typeface="+mn-lt"/>
              </a:rPr>
              <a:t>Demand for water is growing in Melbourne. This is due to population growth with </a:t>
            </a:r>
            <a:r>
              <a:rPr lang="en-AU" dirty="0">
                <a:solidFill>
                  <a:schemeClr val="dk1"/>
                </a:solidFill>
                <a:highlight>
                  <a:srgbClr val="FFFFFF"/>
                </a:highlight>
                <a:latin typeface="+mn-lt"/>
              </a:rPr>
              <a:t>Victoria’s population is predicted to almost double and reach 10 million people by 2051.</a:t>
            </a:r>
            <a:r>
              <a:rPr lang="en-AU" dirty="0">
                <a:solidFill>
                  <a:schemeClr val="dk1"/>
                </a:solidFill>
                <a:latin typeface="+mn-lt"/>
              </a:rPr>
              <a:t> </a:t>
            </a:r>
          </a:p>
        </p:txBody>
      </p:sp>
      <p:pic>
        <p:nvPicPr>
          <p:cNvPr id="8" name="Picture 7"/>
          <p:cNvPicPr>
            <a:picLocks noChangeAspect="1"/>
          </p:cNvPicPr>
          <p:nvPr/>
        </p:nvPicPr>
        <p:blipFill rotWithShape="1">
          <a:blip r:embed="rId3"/>
          <a:srcRect t="8719"/>
          <a:stretch/>
        </p:blipFill>
        <p:spPr>
          <a:xfrm>
            <a:off x="671948" y="2588725"/>
            <a:ext cx="10300165" cy="3348940"/>
          </a:xfrm>
          <a:prstGeom prst="rect">
            <a:avLst/>
          </a:prstGeom>
        </p:spPr>
      </p:pic>
      <p:sp>
        <p:nvSpPr>
          <p:cNvPr id="9" name="Rectangle 8"/>
          <p:cNvSpPr/>
          <p:nvPr/>
        </p:nvSpPr>
        <p:spPr>
          <a:xfrm>
            <a:off x="1193976" y="5948001"/>
            <a:ext cx="11217765" cy="420756"/>
          </a:xfrm>
          <a:prstGeom prst="rect">
            <a:avLst/>
          </a:prstGeom>
        </p:spPr>
        <p:txBody>
          <a:bodyPr wrap="square">
            <a:spAutoFit/>
          </a:bodyPr>
          <a:lstStyle/>
          <a:p>
            <a:r>
              <a:rPr lang="en-AU" sz="1067" dirty="0"/>
              <a:t>© State of Victoria (Department of Environment, Land, Water and Planning)</a:t>
            </a:r>
          </a:p>
          <a:p>
            <a:pPr lvl="0"/>
            <a:r>
              <a:rPr lang="en-AU" sz="1067" dirty="0"/>
              <a:t>Source: </a:t>
            </a:r>
            <a:r>
              <a:rPr lang="en-AU" sz="1067" dirty="0">
                <a:hlinkClick r:id="rId4"/>
              </a:rPr>
              <a:t>https://www.water.vic.gov.au/liveable/integrated-water-management-program/resilient-and-liveable-cities-and-towns</a:t>
            </a:r>
            <a:r>
              <a:rPr lang="en-AU" sz="1067" dirty="0"/>
              <a:t> </a:t>
            </a:r>
          </a:p>
        </p:txBody>
      </p:sp>
    </p:spTree>
    <p:extLst>
      <p:ext uri="{BB962C8B-B14F-4D97-AF65-F5344CB8AC3E}">
        <p14:creationId xmlns:p14="http://schemas.microsoft.com/office/powerpoint/2010/main" val="402646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AU" dirty="0"/>
              <a:t>1:11: Alternate water supplies</a:t>
            </a:r>
          </a:p>
        </p:txBody>
      </p:sp>
      <p:sp>
        <p:nvSpPr>
          <p:cNvPr id="33" name="Text Placeholder 32"/>
          <p:cNvSpPr>
            <a:spLocks noGrp="1"/>
          </p:cNvSpPr>
          <p:nvPr>
            <p:ph type="body" sz="quarter" idx="14"/>
          </p:nvPr>
        </p:nvSpPr>
        <p:spPr>
          <a:xfrm>
            <a:off x="960000" y="1440001"/>
            <a:ext cx="10320000" cy="920428"/>
          </a:xfrm>
        </p:spPr>
        <p:txBody>
          <a:bodyPr/>
          <a:lstStyle/>
          <a:p>
            <a:pPr marL="0" lvl="2" indent="0">
              <a:buNone/>
            </a:pPr>
            <a:r>
              <a:rPr lang="en-AU" dirty="0">
                <a:solidFill>
                  <a:schemeClr val="dk1"/>
                </a:solidFill>
              </a:rPr>
              <a:t>The Desalination Plant can only provide up to one third of Melbourne’s current annual demand. In the future, Melbourne will need a range of water sources to secure our supply, including expanding the use of recycled water. </a:t>
            </a:r>
            <a:endParaRPr lang="en-AU" dirty="0"/>
          </a:p>
        </p:txBody>
      </p:sp>
      <p:pic>
        <p:nvPicPr>
          <p:cNvPr id="8" name="Picture 7"/>
          <p:cNvPicPr>
            <a:picLocks noChangeAspect="1"/>
          </p:cNvPicPr>
          <p:nvPr/>
        </p:nvPicPr>
        <p:blipFill>
          <a:blip r:embed="rId3"/>
          <a:stretch>
            <a:fillRect/>
          </a:stretch>
        </p:blipFill>
        <p:spPr>
          <a:xfrm>
            <a:off x="1812560" y="2269060"/>
            <a:ext cx="7713897" cy="3690000"/>
          </a:xfrm>
          <a:prstGeom prst="rect">
            <a:avLst/>
          </a:prstGeom>
        </p:spPr>
      </p:pic>
      <p:sp>
        <p:nvSpPr>
          <p:cNvPr id="2" name="Rectangle 1"/>
          <p:cNvSpPr/>
          <p:nvPr/>
        </p:nvSpPr>
        <p:spPr>
          <a:xfrm>
            <a:off x="2076844" y="5959060"/>
            <a:ext cx="9789091" cy="420756"/>
          </a:xfrm>
          <a:prstGeom prst="rect">
            <a:avLst/>
          </a:prstGeom>
        </p:spPr>
        <p:txBody>
          <a:bodyPr wrap="square">
            <a:spAutoFit/>
          </a:bodyPr>
          <a:lstStyle/>
          <a:p>
            <a:r>
              <a:rPr lang="en-AU" sz="1067" dirty="0"/>
              <a:t>© State of Victoria (Department of Environment, Land, Water and Planning)</a:t>
            </a:r>
          </a:p>
          <a:p>
            <a:pPr lvl="0"/>
            <a:r>
              <a:rPr lang="en-AU" sz="1067" dirty="0"/>
              <a:t>Source: </a:t>
            </a:r>
            <a:r>
              <a:rPr lang="en-AU" sz="1067" dirty="0">
                <a:hlinkClick r:id="rId4"/>
              </a:rPr>
              <a:t>https://www.water.vic.gov.au/liveable/integrated-water-management-program/resilient-and-liveable-cities-and-towns</a:t>
            </a:r>
            <a:r>
              <a:rPr lang="en-AU" sz="1067" dirty="0"/>
              <a:t> </a:t>
            </a:r>
          </a:p>
        </p:txBody>
      </p:sp>
    </p:spTree>
    <p:extLst>
      <p:ext uri="{BB962C8B-B14F-4D97-AF65-F5344CB8AC3E}">
        <p14:creationId xmlns:p14="http://schemas.microsoft.com/office/powerpoint/2010/main" val="247530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9071EB-4DE2-0589-7464-84D2EC112B28}"/>
              </a:ext>
            </a:extLst>
          </p:cNvPr>
          <p:cNvSpPr>
            <a:spLocks noGrp="1"/>
          </p:cNvSpPr>
          <p:nvPr>
            <p:ph type="title"/>
          </p:nvPr>
        </p:nvSpPr>
        <p:spPr/>
        <p:txBody>
          <a:bodyPr/>
          <a:lstStyle/>
          <a:p>
            <a:r>
              <a:rPr lang="en-AU" dirty="0"/>
              <a:t>Instructions</a:t>
            </a:r>
          </a:p>
        </p:txBody>
      </p:sp>
      <p:sp>
        <p:nvSpPr>
          <p:cNvPr id="6" name="Content Placeholder 5">
            <a:extLst>
              <a:ext uri="{FF2B5EF4-FFF2-40B4-BE49-F238E27FC236}">
                <a16:creationId xmlns:a16="http://schemas.microsoft.com/office/drawing/2014/main" id="{3A80B7DA-4A13-AAFE-E481-102EA657038A}"/>
              </a:ext>
            </a:extLst>
          </p:cNvPr>
          <p:cNvSpPr>
            <a:spLocks noGrp="1"/>
          </p:cNvSpPr>
          <p:nvPr>
            <p:ph sz="quarter" idx="13"/>
          </p:nvPr>
        </p:nvSpPr>
        <p:spPr>
          <a:xfrm>
            <a:off x="510363" y="1440000"/>
            <a:ext cx="11199036" cy="668200"/>
          </a:xfrm>
        </p:spPr>
        <p:txBody>
          <a:bodyPr/>
          <a:lstStyle/>
          <a:p>
            <a:r>
              <a:rPr lang="en-US" sz="1333" dirty="0"/>
              <a:t>The following is a suggested sequence of activities and time allocation. You might want to spend more or less time on specific sections depending on your class and their learning requirements. All resources can be edited to suit your teaching needs</a:t>
            </a:r>
            <a:r>
              <a:rPr lang="en-US" sz="1600" dirty="0"/>
              <a:t>.</a:t>
            </a:r>
          </a:p>
        </p:txBody>
      </p:sp>
      <p:graphicFrame>
        <p:nvGraphicFramePr>
          <p:cNvPr id="7" name="Content Placeholder 4">
            <a:extLst>
              <a:ext uri="{FF2B5EF4-FFF2-40B4-BE49-F238E27FC236}">
                <a16:creationId xmlns:a16="http://schemas.microsoft.com/office/drawing/2014/main" id="{1DE0A563-4926-9E27-529F-FD5AF01D5349}"/>
              </a:ext>
            </a:extLst>
          </p:cNvPr>
          <p:cNvGraphicFramePr>
            <a:graphicFrameLocks/>
          </p:cNvGraphicFramePr>
          <p:nvPr>
            <p:extLst>
              <p:ext uri="{D42A27DB-BD31-4B8C-83A1-F6EECF244321}">
                <p14:modId xmlns:p14="http://schemas.microsoft.com/office/powerpoint/2010/main" val="2125280903"/>
              </p:ext>
            </p:extLst>
          </p:nvPr>
        </p:nvGraphicFramePr>
        <p:xfrm>
          <a:off x="286012" y="1965788"/>
          <a:ext cx="11072038" cy="4129955"/>
        </p:xfrm>
        <a:graphic>
          <a:graphicData uri="http://schemas.openxmlformats.org/drawingml/2006/table">
            <a:tbl>
              <a:tblPr firstRow="1" bandRow="1"/>
              <a:tblGrid>
                <a:gridCol w="2486837">
                  <a:extLst>
                    <a:ext uri="{9D8B030D-6E8A-4147-A177-3AD203B41FA5}">
                      <a16:colId xmlns:a16="http://schemas.microsoft.com/office/drawing/2014/main" val="1161235133"/>
                    </a:ext>
                  </a:extLst>
                </a:gridCol>
                <a:gridCol w="7607300">
                  <a:extLst>
                    <a:ext uri="{9D8B030D-6E8A-4147-A177-3AD203B41FA5}">
                      <a16:colId xmlns:a16="http://schemas.microsoft.com/office/drawing/2014/main" val="2062840075"/>
                    </a:ext>
                  </a:extLst>
                </a:gridCol>
                <a:gridCol w="977901">
                  <a:extLst>
                    <a:ext uri="{9D8B030D-6E8A-4147-A177-3AD203B41FA5}">
                      <a16:colId xmlns:a16="http://schemas.microsoft.com/office/drawing/2014/main" val="2099865833"/>
                    </a:ext>
                  </a:extLst>
                </a:gridCol>
              </a:tblGrid>
              <a:tr h="397268">
                <a:tc>
                  <a:txBody>
                    <a:bodyPr/>
                    <a:lstStyle/>
                    <a:p>
                      <a:r>
                        <a:rPr lang="en-US" sz="1900" dirty="0">
                          <a:latin typeface="+mn-lt"/>
                        </a:rPr>
                        <a:t>Slide</a:t>
                      </a:r>
                    </a:p>
                  </a:txBody>
                  <a:tcPr marL="121920" marR="121920" marT="60960" marB="60960"/>
                </a:tc>
                <a:tc>
                  <a:txBody>
                    <a:bodyPr/>
                    <a:lstStyle/>
                    <a:p>
                      <a:r>
                        <a:rPr lang="en-US" sz="1900" dirty="0">
                          <a:latin typeface="+mn-lt"/>
                        </a:rPr>
                        <a:t>Description </a:t>
                      </a:r>
                    </a:p>
                  </a:txBody>
                  <a:tcPr marL="121920" marR="121920" marT="60960" marB="60960"/>
                </a:tc>
                <a:tc>
                  <a:txBody>
                    <a:bodyPr/>
                    <a:lstStyle/>
                    <a:p>
                      <a:r>
                        <a:rPr lang="en-US" sz="1900">
                          <a:latin typeface="+mn-lt"/>
                        </a:rPr>
                        <a:t>Time</a:t>
                      </a:r>
                      <a:endParaRPr lang="en-US" sz="1900" dirty="0">
                        <a:latin typeface="+mn-lt"/>
                      </a:endParaRPr>
                    </a:p>
                  </a:txBody>
                  <a:tcPr marL="121920" marR="121920" marT="60960" marB="60960"/>
                </a:tc>
                <a:extLst>
                  <a:ext uri="{0D108BD9-81ED-4DB2-BD59-A6C34878D82A}">
                    <a16:rowId xmlns:a16="http://schemas.microsoft.com/office/drawing/2014/main" val="1796131606"/>
                  </a:ext>
                </a:extLst>
              </a:tr>
              <a:tr h="333295">
                <a:tc>
                  <a:txBody>
                    <a:bodyPr/>
                    <a:lstStyle/>
                    <a:p>
                      <a:pPr marL="0" lvl="0" indent="0" algn="l">
                        <a:lnSpc>
                          <a:spcPct val="100000"/>
                        </a:lnSpc>
                        <a:spcBef>
                          <a:spcPts val="0"/>
                        </a:spcBef>
                        <a:spcAft>
                          <a:spcPts val="0"/>
                        </a:spcAft>
                        <a:buNone/>
                      </a:pPr>
                      <a:r>
                        <a:rPr lang="en-US" sz="1300" b="0" i="0" u="none" strike="noStrike" noProof="0" dirty="0">
                          <a:solidFill>
                            <a:schemeClr val="tx2"/>
                          </a:solidFill>
                          <a:latin typeface="+mn-lt"/>
                        </a:rPr>
                        <a:t>1.1: Introduction</a:t>
                      </a:r>
                    </a:p>
                  </a:txBody>
                  <a:tcPr marL="121920" marR="121920" marT="60960" marB="60960"/>
                </a:tc>
                <a:tc>
                  <a:txBody>
                    <a:bodyPr/>
                    <a:lstStyle/>
                    <a:p>
                      <a:pPr marL="0" lvl="0" indent="0" algn="l">
                        <a:lnSpc>
                          <a:spcPct val="100000"/>
                        </a:lnSpc>
                        <a:spcBef>
                          <a:spcPts val="0"/>
                        </a:spcBef>
                        <a:spcAft>
                          <a:spcPts val="0"/>
                        </a:spcAft>
                        <a:buNone/>
                      </a:pPr>
                      <a:r>
                        <a:rPr lang="en-US" sz="1300" kern="1200" noProof="0" dirty="0">
                          <a:solidFill>
                            <a:schemeClr val="tx2"/>
                          </a:solidFill>
                          <a:latin typeface="+mn-lt"/>
                          <a:ea typeface="+mn-ea"/>
                          <a:cs typeface="+mn-cs"/>
                        </a:rPr>
                        <a:t>The Millennium Drought</a:t>
                      </a:r>
                    </a:p>
                  </a:txBody>
                  <a:tcPr marL="121920" marR="121920" marT="60960" marB="60960"/>
                </a:tc>
                <a:tc>
                  <a:txBody>
                    <a:bodyPr/>
                    <a:lstStyle/>
                    <a:p>
                      <a:pPr marL="0" lvl="0" indent="0" algn="l">
                        <a:lnSpc>
                          <a:spcPct val="100000"/>
                        </a:lnSpc>
                        <a:spcBef>
                          <a:spcPts val="0"/>
                        </a:spcBef>
                        <a:spcAft>
                          <a:spcPts val="0"/>
                        </a:spcAft>
                        <a:buNone/>
                      </a:pPr>
                      <a:r>
                        <a:rPr lang="en-US" sz="1300" kern="1200" noProof="0" dirty="0">
                          <a:solidFill>
                            <a:schemeClr val="tx2"/>
                          </a:solidFill>
                          <a:latin typeface="+mn-lt"/>
                          <a:ea typeface="+mn-ea"/>
                          <a:cs typeface="+mn-cs"/>
                        </a:rPr>
                        <a:t>5 minutes</a:t>
                      </a:r>
                    </a:p>
                  </a:txBody>
                  <a:tcPr marL="121920" marR="121920" marT="60960" marB="60960"/>
                </a:tc>
                <a:extLst>
                  <a:ext uri="{0D108BD9-81ED-4DB2-BD59-A6C34878D82A}">
                    <a16:rowId xmlns:a16="http://schemas.microsoft.com/office/drawing/2014/main" val="3890127812"/>
                  </a:ext>
                </a:extLst>
              </a:tr>
              <a:tr h="382772">
                <a:tc gridSpan="3">
                  <a:txBody>
                    <a:bodyPr/>
                    <a:lstStyle/>
                    <a:p>
                      <a:pPr lvl="0">
                        <a:buNone/>
                      </a:pPr>
                      <a:r>
                        <a:rPr lang="en-US" sz="1300" kern="1200" dirty="0">
                          <a:solidFill>
                            <a:schemeClr val="tx2"/>
                          </a:solidFill>
                          <a:latin typeface="+mn-lt"/>
                          <a:ea typeface="+mn-ea"/>
                          <a:cs typeface="+mn-cs"/>
                        </a:rPr>
                        <a:t>Section: Starter Activities</a:t>
                      </a:r>
                    </a:p>
                  </a:txBody>
                  <a:tcPr marL="121920" marR="121920" marT="60960" marB="60960"/>
                </a:tc>
                <a:tc hMerge="1">
                  <a:txBody>
                    <a:bodyPr/>
                    <a:lstStyle/>
                    <a:p>
                      <a:endParaRPr lang="en-AU"/>
                    </a:p>
                  </a:txBody>
                  <a:tcPr/>
                </a:tc>
                <a:tc hMerge="1">
                  <a:txBody>
                    <a:bodyPr/>
                    <a:lstStyle/>
                    <a:p>
                      <a:pPr lvl="0">
                        <a:buNone/>
                      </a:pPr>
                      <a:endParaRPr lang="en-US" sz="1000" dirty="0">
                        <a:solidFill>
                          <a:schemeClr val="tx2"/>
                        </a:solidFill>
                        <a:latin typeface="+mn-lt"/>
                      </a:endParaRPr>
                    </a:p>
                  </a:txBody>
                  <a:tcPr/>
                </a:tc>
                <a:extLst>
                  <a:ext uri="{0D108BD9-81ED-4DB2-BD59-A6C34878D82A}">
                    <a16:rowId xmlns:a16="http://schemas.microsoft.com/office/drawing/2014/main" val="570326188"/>
                  </a:ext>
                </a:extLst>
              </a:tr>
              <a:tr h="294442">
                <a:tc>
                  <a:txBody>
                    <a:bodyPr/>
                    <a:lstStyle/>
                    <a:p>
                      <a:pPr lvl="0">
                        <a:buNone/>
                      </a:pPr>
                      <a:r>
                        <a:rPr lang="en-US" sz="1300" dirty="0">
                          <a:solidFill>
                            <a:schemeClr val="tx2"/>
                          </a:solidFill>
                          <a:latin typeface="+mn-lt"/>
                        </a:rPr>
                        <a:t>1.2 – 1.3 : See, Think, Wonder</a:t>
                      </a:r>
                    </a:p>
                  </a:txBody>
                  <a:tcPr marL="121920" marR="121920" marT="60960" marB="60960"/>
                </a:tc>
                <a:tc>
                  <a:txBody>
                    <a:bodyPr/>
                    <a:lstStyle/>
                    <a:p>
                      <a:pPr lvl="0">
                        <a:buNone/>
                      </a:pPr>
                      <a:r>
                        <a:rPr lang="en-GB" sz="1300" kern="1200" dirty="0">
                          <a:solidFill>
                            <a:schemeClr val="tx2"/>
                          </a:solidFill>
                          <a:latin typeface="+mn-lt"/>
                          <a:ea typeface="+mn-ea"/>
                          <a:cs typeface="+mn-cs"/>
                        </a:rPr>
                        <a:t>Students begin the unit by examining sources from a past drought; the Millennium drought. </a:t>
                      </a:r>
                      <a:endParaRPr lang="en-US" sz="1300" kern="1200" dirty="0">
                        <a:solidFill>
                          <a:schemeClr val="tx2"/>
                        </a:solidFill>
                        <a:latin typeface="+mn-lt"/>
                        <a:ea typeface="+mn-ea"/>
                        <a:cs typeface="+mn-cs"/>
                      </a:endParaRPr>
                    </a:p>
                  </a:txBody>
                  <a:tcPr marL="121920" marR="121920" marT="60960" marB="60960"/>
                </a:tc>
                <a:tc>
                  <a:txBody>
                    <a:bodyPr/>
                    <a:lstStyle/>
                    <a:p>
                      <a:pPr marL="0" lvl="0" indent="0" algn="l">
                        <a:lnSpc>
                          <a:spcPct val="100000"/>
                        </a:lnSpc>
                        <a:spcBef>
                          <a:spcPts val="0"/>
                        </a:spcBef>
                        <a:spcAft>
                          <a:spcPts val="0"/>
                        </a:spcAft>
                        <a:buNone/>
                      </a:pPr>
                      <a:r>
                        <a:rPr lang="en-US" sz="1300" kern="1200" noProof="0" dirty="0">
                          <a:solidFill>
                            <a:schemeClr val="tx2"/>
                          </a:solidFill>
                          <a:latin typeface="+mn-lt"/>
                          <a:ea typeface="+mn-ea"/>
                          <a:cs typeface="+mn-cs"/>
                        </a:rPr>
                        <a:t>5 minutes</a:t>
                      </a:r>
                    </a:p>
                  </a:txBody>
                  <a:tcPr marL="121920" marR="121920" marT="60960" marB="60960"/>
                </a:tc>
                <a:extLst>
                  <a:ext uri="{0D108BD9-81ED-4DB2-BD59-A6C34878D82A}">
                    <a16:rowId xmlns:a16="http://schemas.microsoft.com/office/drawing/2014/main" val="1181641573"/>
                  </a:ext>
                </a:extLst>
              </a:tr>
              <a:tr h="4641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tx2"/>
                          </a:solidFill>
                          <a:latin typeface="+mn-lt"/>
                        </a:rPr>
                        <a:t>1.4 – 1.8: Claim, Evidence, Question</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00" kern="1200" dirty="0">
                          <a:solidFill>
                            <a:schemeClr val="tx2"/>
                          </a:solidFill>
                          <a:latin typeface="+mn-lt"/>
                          <a:ea typeface="+mn-ea"/>
                          <a:cs typeface="+mn-cs"/>
                        </a:rPr>
                        <a:t>Students are presented with four sources on Victoria’s predicted climate and population growth.</a:t>
                      </a:r>
                      <a:endParaRPr lang="en-US" sz="1300" kern="1200" dirty="0">
                        <a:solidFill>
                          <a:schemeClr val="tx2"/>
                        </a:solidFill>
                        <a:latin typeface="+mn-lt"/>
                        <a:ea typeface="+mn-ea"/>
                        <a:cs typeface="+mn-cs"/>
                      </a:endParaRPr>
                    </a:p>
                  </a:txBody>
                  <a:tcPr marL="121920" marR="121920" marT="60960" marB="60960"/>
                </a:tc>
                <a:tc>
                  <a:txBody>
                    <a:bodyPr/>
                    <a:lstStyle/>
                    <a:p>
                      <a:pPr marL="0" lvl="0" indent="0" algn="l">
                        <a:lnSpc>
                          <a:spcPct val="100000"/>
                        </a:lnSpc>
                        <a:spcBef>
                          <a:spcPts val="0"/>
                        </a:spcBef>
                        <a:spcAft>
                          <a:spcPts val="0"/>
                        </a:spcAft>
                        <a:buNone/>
                      </a:pPr>
                      <a:r>
                        <a:rPr lang="en-US" sz="1300" kern="1200" noProof="0" dirty="0">
                          <a:solidFill>
                            <a:schemeClr val="tx2"/>
                          </a:solidFill>
                          <a:latin typeface="+mn-lt"/>
                          <a:ea typeface="+mn-ea"/>
                          <a:cs typeface="+mn-cs"/>
                        </a:rPr>
                        <a:t>5 minutes</a:t>
                      </a:r>
                    </a:p>
                  </a:txBody>
                  <a:tcPr marL="121920" marR="121920" marT="60960" marB="60960"/>
                </a:tc>
                <a:extLst>
                  <a:ext uri="{0D108BD9-81ED-4DB2-BD59-A6C34878D82A}">
                    <a16:rowId xmlns:a16="http://schemas.microsoft.com/office/drawing/2014/main" val="783615998"/>
                  </a:ext>
                </a:extLst>
              </a:tr>
              <a:tr h="316374">
                <a:tc gridSpan="3">
                  <a:txBody>
                    <a:bodyPr/>
                    <a:lstStyle/>
                    <a:p>
                      <a:pPr lvl="0">
                        <a:buNone/>
                      </a:pPr>
                      <a:r>
                        <a:rPr lang="en-US" sz="1300" dirty="0">
                          <a:solidFill>
                            <a:schemeClr val="tx2"/>
                          </a:solidFill>
                          <a:latin typeface="+mn-lt"/>
                        </a:rPr>
                        <a:t>Section: Impacts of water shortages</a:t>
                      </a:r>
                    </a:p>
                  </a:txBody>
                  <a:tcPr marL="121920" marR="121920" marT="60960" marB="60960"/>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kern="1200" dirty="0">
                        <a:solidFill>
                          <a:schemeClr val="tx2"/>
                        </a:solidFill>
                        <a:latin typeface="+mn-lt"/>
                        <a:ea typeface="+mn-ea"/>
                        <a:cs typeface="+mn-cs"/>
                      </a:endParaRPr>
                    </a:p>
                  </a:txBody>
                  <a:tcPr marL="121920" marR="121920" marT="60960" marB="60960"/>
                </a:tc>
                <a:tc hMerge="1">
                  <a:txBody>
                    <a:bodyPr/>
                    <a:lstStyle/>
                    <a:p>
                      <a:pPr lvl="0">
                        <a:buNone/>
                      </a:pPr>
                      <a:endParaRPr lang="en-US" sz="1300" kern="1200" dirty="0">
                        <a:solidFill>
                          <a:schemeClr val="tx2"/>
                        </a:solidFill>
                        <a:latin typeface="+mn-lt"/>
                        <a:ea typeface="+mn-ea"/>
                        <a:cs typeface="+mn-cs"/>
                      </a:endParaRPr>
                    </a:p>
                  </a:txBody>
                  <a:tcPr marL="121920" marR="121920" marT="60960" marB="60960"/>
                </a:tc>
                <a:extLst>
                  <a:ext uri="{0D108BD9-81ED-4DB2-BD59-A6C34878D82A}">
                    <a16:rowId xmlns:a16="http://schemas.microsoft.com/office/drawing/2014/main" val="1894527369"/>
                  </a:ext>
                </a:extLst>
              </a:tr>
              <a:tr h="377507">
                <a:tc>
                  <a:txBody>
                    <a:bodyPr/>
                    <a:lstStyle/>
                    <a:p>
                      <a:pPr lvl="0">
                        <a:buNone/>
                      </a:pPr>
                      <a:r>
                        <a:rPr lang="en-US" sz="1300" dirty="0">
                          <a:solidFill>
                            <a:schemeClr val="tx2"/>
                          </a:solidFill>
                          <a:latin typeface="+mn-lt"/>
                        </a:rPr>
                        <a:t>1.9: Water restrictions</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2"/>
                          </a:solidFill>
                          <a:latin typeface="+mn-lt"/>
                          <a:ea typeface="+mn-ea"/>
                          <a:cs typeface="+mn-cs"/>
                        </a:rPr>
                        <a:t>Water restrictions during the Millennium Drought</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mn-lt"/>
                          <a:ea typeface="+mn-ea"/>
                          <a:cs typeface="+mn-cs"/>
                        </a:rPr>
                        <a:t>5 minutes</a:t>
                      </a:r>
                    </a:p>
                  </a:txBody>
                  <a:tcPr marL="121920" marR="121920" marT="60960" marB="60960"/>
                </a:tc>
                <a:extLst>
                  <a:ext uri="{0D108BD9-81ED-4DB2-BD59-A6C34878D82A}">
                    <a16:rowId xmlns:a16="http://schemas.microsoft.com/office/drawing/2014/main" val="242507832"/>
                  </a:ext>
                </a:extLst>
              </a:tr>
              <a:tr h="494452">
                <a:tc>
                  <a:txBody>
                    <a:bodyPr/>
                    <a:lstStyle/>
                    <a:p>
                      <a:pPr lvl="0">
                        <a:buNone/>
                      </a:pPr>
                      <a:r>
                        <a:rPr lang="en-US" sz="1300" dirty="0">
                          <a:solidFill>
                            <a:schemeClr val="tx2"/>
                          </a:solidFill>
                          <a:latin typeface="+mn-lt"/>
                        </a:rPr>
                        <a:t>1.10: Impact of population growth</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2"/>
                          </a:solidFill>
                          <a:latin typeface="+mn-lt"/>
                          <a:ea typeface="+mn-ea"/>
                          <a:cs typeface="+mn-cs"/>
                        </a:rPr>
                        <a:t>Population growth and water supply scenarios</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mn-lt"/>
                          <a:ea typeface="+mn-ea"/>
                          <a:cs typeface="+mn-cs"/>
                        </a:rPr>
                        <a:t>5 minutes</a:t>
                      </a:r>
                    </a:p>
                  </a:txBody>
                  <a:tcPr marL="121920" marR="121920" marT="60960" marB="60960"/>
                </a:tc>
                <a:extLst>
                  <a:ext uri="{0D108BD9-81ED-4DB2-BD59-A6C34878D82A}">
                    <a16:rowId xmlns:a16="http://schemas.microsoft.com/office/drawing/2014/main" val="1174106960"/>
                  </a:ext>
                </a:extLst>
              </a:tr>
              <a:tr h="420181">
                <a:tc>
                  <a:txBody>
                    <a:bodyPr/>
                    <a:lstStyle/>
                    <a:p>
                      <a:pPr lvl="0">
                        <a:buNone/>
                      </a:pPr>
                      <a:r>
                        <a:rPr lang="en-US" sz="1300" dirty="0">
                          <a:solidFill>
                            <a:schemeClr val="tx2"/>
                          </a:solidFill>
                          <a:latin typeface="+mn-lt"/>
                        </a:rPr>
                        <a:t>1.11: Alternate water supplies</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2"/>
                          </a:solidFill>
                          <a:latin typeface="+mn-lt"/>
                          <a:ea typeface="+mn-ea"/>
                          <a:cs typeface="+mn-cs"/>
                        </a:rPr>
                        <a:t>Current and possible future water supply scenarios</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mn-lt"/>
                          <a:ea typeface="+mn-ea"/>
                          <a:cs typeface="+mn-cs"/>
                        </a:rPr>
                        <a:t>5 minutes</a:t>
                      </a:r>
                    </a:p>
                  </a:txBody>
                  <a:tcPr marL="121920" marR="121920" marT="60960" marB="60960"/>
                </a:tc>
                <a:extLst>
                  <a:ext uri="{0D108BD9-81ED-4DB2-BD59-A6C34878D82A}">
                    <a16:rowId xmlns:a16="http://schemas.microsoft.com/office/drawing/2014/main" val="3754496475"/>
                  </a:ext>
                </a:extLst>
              </a:tr>
              <a:tr h="528320">
                <a:tc>
                  <a:txBody>
                    <a:bodyPr/>
                    <a:lstStyle/>
                    <a:p>
                      <a:pPr lvl="0">
                        <a:buNone/>
                      </a:pPr>
                      <a:r>
                        <a:rPr lang="en-US" sz="1300" dirty="0">
                          <a:solidFill>
                            <a:schemeClr val="tx2"/>
                          </a:solidFill>
                          <a:latin typeface="+mn-lt"/>
                        </a:rPr>
                        <a:t>1.12: SEEP Table</a:t>
                      </a:r>
                    </a:p>
                  </a:txBody>
                  <a:tcPr marL="121920" marR="121920" marT="60960" marB="60960"/>
                </a:tc>
                <a:tc>
                  <a:txBody>
                    <a:bodyPr/>
                    <a:lstStyle/>
                    <a:p>
                      <a:pPr lvl="0">
                        <a:buNone/>
                      </a:pPr>
                      <a:r>
                        <a:rPr lang="en-GB" sz="1300" kern="1200" dirty="0">
                          <a:solidFill>
                            <a:schemeClr val="tx2"/>
                          </a:solidFill>
                          <a:latin typeface="+mn-lt"/>
                          <a:ea typeface="+mn-ea"/>
                          <a:cs typeface="+mn-cs"/>
                        </a:rPr>
                        <a:t>Students use the directed resources to complete a SEEP table where they consider the potential impacts of water shortages.</a:t>
                      </a:r>
                      <a:endParaRPr lang="en-US" sz="1300" dirty="0">
                        <a:solidFill>
                          <a:schemeClr val="tx2"/>
                        </a:solidFill>
                        <a:latin typeface="+mn-lt"/>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mn-lt"/>
                          <a:ea typeface="+mn-ea"/>
                          <a:cs typeface="+mn-cs"/>
                        </a:rPr>
                        <a:t>5 minutes</a:t>
                      </a:r>
                    </a:p>
                  </a:txBody>
                  <a:tcPr marL="121920" marR="121920" marT="60960" marB="60960"/>
                </a:tc>
                <a:extLst>
                  <a:ext uri="{0D108BD9-81ED-4DB2-BD59-A6C34878D82A}">
                    <a16:rowId xmlns:a16="http://schemas.microsoft.com/office/drawing/2014/main" val="671652390"/>
                  </a:ext>
                </a:extLst>
              </a:tr>
            </a:tbl>
          </a:graphicData>
        </a:graphic>
      </p:graphicFrame>
    </p:spTree>
    <p:extLst>
      <p:ext uri="{BB962C8B-B14F-4D97-AF65-F5344CB8AC3E}">
        <p14:creationId xmlns:p14="http://schemas.microsoft.com/office/powerpoint/2010/main" val="2272457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1.12: SEEP Table</a:t>
            </a:r>
          </a:p>
        </p:txBody>
      </p:sp>
      <p:sp>
        <p:nvSpPr>
          <p:cNvPr id="3" name="Content Placeholder 2"/>
          <p:cNvSpPr>
            <a:spLocks noGrp="1"/>
          </p:cNvSpPr>
          <p:nvPr>
            <p:ph idx="4294967295"/>
          </p:nvPr>
        </p:nvSpPr>
        <p:spPr>
          <a:xfrm>
            <a:off x="960000" y="1542605"/>
            <a:ext cx="10156638" cy="4895850"/>
          </a:xfrm>
        </p:spPr>
        <p:txBody>
          <a:bodyPr/>
          <a:lstStyle/>
          <a:p>
            <a:r>
              <a:rPr lang="en" dirty="0">
                <a:ea typeface="Nunito"/>
                <a:cs typeface="Nunito"/>
                <a:sym typeface="Nunito"/>
              </a:rPr>
              <a:t>What might happen if Melbourne’s water supplies can't keep up with population growth and climate change? </a:t>
            </a:r>
            <a:endParaRPr lang="en-AU" dirty="0"/>
          </a:p>
        </p:txBody>
      </p:sp>
      <p:graphicFrame>
        <p:nvGraphicFramePr>
          <p:cNvPr id="4" name="Table 3" descr="Image showing [enter description here]."/>
          <p:cNvGraphicFramePr>
            <a:graphicFrameLocks noGrp="1"/>
          </p:cNvGraphicFramePr>
          <p:nvPr>
            <p:extLst>
              <p:ext uri="{D42A27DB-BD31-4B8C-83A1-F6EECF244321}">
                <p14:modId xmlns:p14="http://schemas.microsoft.com/office/powerpoint/2010/main" val="3020388919"/>
              </p:ext>
            </p:extLst>
          </p:nvPr>
        </p:nvGraphicFramePr>
        <p:xfrm>
          <a:off x="602031" y="2594689"/>
          <a:ext cx="10894752" cy="3458905"/>
        </p:xfrm>
        <a:graphic>
          <a:graphicData uri="http://schemas.openxmlformats.org/drawingml/2006/table">
            <a:tbl>
              <a:tblPr firstRow="1" bandRow="1">
                <a:tableStyleId>{3C2FFA5D-87B4-456A-9821-1D502468CF0F}</a:tableStyleId>
              </a:tblPr>
              <a:tblGrid>
                <a:gridCol w="2633490">
                  <a:extLst>
                    <a:ext uri="{9D8B030D-6E8A-4147-A177-3AD203B41FA5}">
                      <a16:colId xmlns:a16="http://schemas.microsoft.com/office/drawing/2014/main" val="20000"/>
                    </a:ext>
                  </a:extLst>
                </a:gridCol>
                <a:gridCol w="2916400">
                  <a:extLst>
                    <a:ext uri="{9D8B030D-6E8A-4147-A177-3AD203B41FA5}">
                      <a16:colId xmlns:a16="http://schemas.microsoft.com/office/drawing/2014/main" val="20001"/>
                    </a:ext>
                  </a:extLst>
                </a:gridCol>
                <a:gridCol w="2754466">
                  <a:extLst>
                    <a:ext uri="{9D8B030D-6E8A-4147-A177-3AD203B41FA5}">
                      <a16:colId xmlns:a16="http://schemas.microsoft.com/office/drawing/2014/main" val="20002"/>
                    </a:ext>
                  </a:extLst>
                </a:gridCol>
                <a:gridCol w="2590396">
                  <a:extLst>
                    <a:ext uri="{9D8B030D-6E8A-4147-A177-3AD203B41FA5}">
                      <a16:colId xmlns:a16="http://schemas.microsoft.com/office/drawing/2014/main" val="20003"/>
                    </a:ext>
                  </a:extLst>
                </a:gridCol>
              </a:tblGrid>
              <a:tr h="826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t>Social Impacts</a:t>
                      </a:r>
                      <a:endParaRPr lang="en-AU" sz="2000" b="1" dirty="0">
                        <a:solidFill>
                          <a:schemeClr val="bg1"/>
                        </a:solidFill>
                      </a:endParaRPr>
                    </a:p>
                    <a:p>
                      <a:pPr algn="ctr"/>
                      <a:endParaRPr lang="en-AU" sz="2000" b="1" kern="1200" dirty="0">
                        <a:solidFill>
                          <a:schemeClr val="lt1"/>
                        </a:solidFill>
                        <a:latin typeface="+mn-lt"/>
                        <a:ea typeface="+mn-ea"/>
                        <a:cs typeface="+mn-cs"/>
                      </a:endParaRPr>
                    </a:p>
                  </a:txBody>
                  <a:tcPr marL="96000" marR="96000" marT="48000" marB="4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kern="1200" dirty="0">
                          <a:solidFill>
                            <a:schemeClr val="lt1"/>
                          </a:solidFill>
                          <a:latin typeface="+mn-lt"/>
                          <a:ea typeface="+mn-ea"/>
                          <a:cs typeface="+mn-cs"/>
                        </a:rPr>
                        <a:t>Environmental Impacts</a:t>
                      </a:r>
                    </a:p>
                    <a:p>
                      <a:pPr algn="ctr"/>
                      <a:endParaRPr lang="en-AU" sz="2000" b="1" kern="1200" dirty="0">
                        <a:solidFill>
                          <a:schemeClr val="lt1"/>
                        </a:solidFill>
                        <a:latin typeface="+mn-lt"/>
                        <a:ea typeface="+mn-ea"/>
                        <a:cs typeface="+mn-cs"/>
                      </a:endParaRPr>
                    </a:p>
                  </a:txBody>
                  <a:tcPr marL="96000" marR="96000" marT="48000" marB="4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kern="1200" dirty="0">
                          <a:solidFill>
                            <a:schemeClr val="lt1"/>
                          </a:solidFill>
                          <a:latin typeface="+mn-lt"/>
                          <a:ea typeface="+mn-ea"/>
                          <a:cs typeface="+mn-cs"/>
                        </a:rPr>
                        <a:t>Economic Impacts</a:t>
                      </a:r>
                    </a:p>
                    <a:p>
                      <a:pPr algn="ctr"/>
                      <a:endParaRPr lang="en-AU" sz="2000" b="1" dirty="0">
                        <a:solidFill>
                          <a:schemeClr val="bg1"/>
                        </a:solidFill>
                      </a:endParaRPr>
                    </a:p>
                  </a:txBody>
                  <a:tcPr marL="96000" marR="96000" marT="48000" marB="48000"/>
                </a:tc>
                <a:tc>
                  <a:txBody>
                    <a:bodyPr/>
                    <a:lstStyle/>
                    <a:p>
                      <a:pPr algn="ctr"/>
                      <a:r>
                        <a:rPr lang="en-AU" sz="2000" dirty="0"/>
                        <a:t>Political Impacts</a:t>
                      </a:r>
                      <a:endParaRPr lang="en-AU" sz="2000" b="1" dirty="0">
                        <a:solidFill>
                          <a:schemeClr val="bg1"/>
                        </a:solidFill>
                      </a:endParaRPr>
                    </a:p>
                  </a:txBody>
                  <a:tcPr marL="96000" marR="96000" marT="48000" marB="48000"/>
                </a:tc>
                <a:extLst>
                  <a:ext uri="{0D108BD9-81ED-4DB2-BD59-A6C34878D82A}">
                    <a16:rowId xmlns:a16="http://schemas.microsoft.com/office/drawing/2014/main" val="10000"/>
                  </a:ext>
                </a:extLst>
              </a:tr>
              <a:tr h="2632113">
                <a:tc>
                  <a:txBody>
                    <a:bodyPr/>
                    <a:lstStyle/>
                    <a:p>
                      <a:endParaRPr lang="en-AU" sz="1300" dirty="0"/>
                    </a:p>
                  </a:txBody>
                  <a:tcPr marL="96000" marR="96000" marT="48000" marB="48000"/>
                </a:tc>
                <a:tc>
                  <a:txBody>
                    <a:bodyPr/>
                    <a:lstStyle/>
                    <a:p>
                      <a:endParaRPr lang="en-AU" sz="1300" dirty="0"/>
                    </a:p>
                  </a:txBody>
                  <a:tcPr marL="96000" marR="96000" marT="48000" marB="48000"/>
                </a:tc>
                <a:tc>
                  <a:txBody>
                    <a:bodyPr/>
                    <a:lstStyle/>
                    <a:p>
                      <a:endParaRPr lang="en-AU" sz="1300" dirty="0"/>
                    </a:p>
                  </a:txBody>
                  <a:tcPr marL="96000" marR="96000" marT="48000" marB="48000"/>
                </a:tc>
                <a:tc>
                  <a:txBody>
                    <a:bodyPr/>
                    <a:lstStyle/>
                    <a:p>
                      <a:endParaRPr lang="en-AU" sz="1300" dirty="0"/>
                    </a:p>
                  </a:txBody>
                  <a:tcPr marL="96000" marR="96000" marT="48000" marB="480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093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876000" y="514934"/>
            <a:ext cx="10440000" cy="1620000"/>
          </a:xfrm>
        </p:spPr>
        <p:txBody>
          <a:bodyPr/>
          <a:lstStyle/>
          <a:p>
            <a:r>
              <a:rPr lang="en-AU" dirty="0"/>
              <a:t>Curriculum links</a:t>
            </a:r>
          </a:p>
        </p:txBody>
      </p:sp>
      <p:sp>
        <p:nvSpPr>
          <p:cNvPr id="4" name="TextBox 3">
            <a:extLst>
              <a:ext uri="{FF2B5EF4-FFF2-40B4-BE49-F238E27FC236}">
                <a16:creationId xmlns:a16="http://schemas.microsoft.com/office/drawing/2014/main" id="{3E8E6DD8-4694-299B-FFC4-2B18A26BC2B2}"/>
              </a:ext>
            </a:extLst>
          </p:cNvPr>
          <p:cNvSpPr txBox="1"/>
          <p:nvPr/>
        </p:nvSpPr>
        <p:spPr>
          <a:xfrm>
            <a:off x="1654139" y="2322630"/>
            <a:ext cx="9102904" cy="923330"/>
          </a:xfrm>
          <a:prstGeom prst="rect">
            <a:avLst/>
          </a:prstGeom>
          <a:noFill/>
        </p:spPr>
        <p:txBody>
          <a:bodyPr wrap="square">
            <a:spAutoFit/>
          </a:bodyPr>
          <a:lstStyle/>
          <a:p>
            <a:pPr algn="l" fontAlgn="base"/>
            <a:r>
              <a:rPr lang="en-US" sz="1800" dirty="0">
                <a:solidFill>
                  <a:schemeClr val="bg1"/>
                </a:solidFill>
                <a:latin typeface="VAG Rounded Next Medium"/>
              </a:rPr>
              <a:t>Geographical Knowledge: </a:t>
            </a:r>
            <a:r>
              <a:rPr lang="en-AU" sz="1800" dirty="0">
                <a:solidFill>
                  <a:schemeClr val="bg1"/>
                </a:solidFill>
                <a:latin typeface="VAG Rounded Next Medium"/>
              </a:rPr>
              <a:t>VC2HG8K03, VC2HG8K04</a:t>
            </a:r>
            <a:endParaRPr lang="en-AU" dirty="0">
              <a:solidFill>
                <a:schemeClr val="bg1"/>
              </a:solidFill>
              <a:latin typeface="VAG Rounded Next Medium"/>
            </a:endParaRPr>
          </a:p>
          <a:p>
            <a:pPr fontAlgn="base"/>
            <a:r>
              <a:rPr lang="en-AU" sz="1800" dirty="0">
                <a:solidFill>
                  <a:schemeClr val="bg1"/>
                </a:solidFill>
                <a:latin typeface="VAG Rounded Next Medium"/>
              </a:rPr>
              <a:t>Geographical Skills: VC2HG8S02, VC2HG8S03, VC2HG8S04, VC2HG8S05, VC2HG8S06</a:t>
            </a:r>
          </a:p>
          <a:p>
            <a:pPr algn="l" fontAlgn="base"/>
            <a:r>
              <a:rPr lang="en-US" sz="1800" dirty="0">
                <a:solidFill>
                  <a:schemeClr val="bg1"/>
                </a:solidFill>
                <a:latin typeface="VAG Rounded Next Medium"/>
              </a:rPr>
              <a:t>Science: </a:t>
            </a:r>
            <a:r>
              <a:rPr lang="en-AU" sz="1800">
                <a:solidFill>
                  <a:schemeClr val="bg1"/>
                </a:solidFill>
                <a:latin typeface="VAG Rounded Next Medium"/>
              </a:rPr>
              <a:t>VC2S8H03, </a:t>
            </a:r>
            <a:r>
              <a:rPr lang="en-AU">
                <a:solidFill>
                  <a:schemeClr val="bg1"/>
                </a:solidFill>
                <a:latin typeface="VAG Rounded Next Medium"/>
              </a:rPr>
              <a:t>VC2S8U09</a:t>
            </a:r>
            <a:endParaRPr lang="en-AU" dirty="0">
              <a:solidFill>
                <a:schemeClr val="bg1"/>
              </a:solidFill>
              <a:latin typeface="VAG Rounded Next Medium"/>
            </a:endParaRPr>
          </a:p>
        </p:txBody>
      </p:sp>
    </p:spTree>
    <p:extLst>
      <p:ext uri="{BB962C8B-B14F-4D97-AF65-F5344CB8AC3E}">
        <p14:creationId xmlns:p14="http://schemas.microsoft.com/office/powerpoint/2010/main" val="390916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5A87-8B92-8F02-1994-9BE48C24FDBF}"/>
              </a:ext>
            </a:extLst>
          </p:cNvPr>
          <p:cNvSpPr>
            <a:spLocks noGrp="1"/>
          </p:cNvSpPr>
          <p:nvPr>
            <p:ph type="title"/>
          </p:nvPr>
        </p:nvSpPr>
        <p:spPr/>
        <p:txBody>
          <a:bodyPr/>
          <a:lstStyle/>
          <a:p>
            <a:r>
              <a:rPr lang="en-AU" dirty="0"/>
              <a:t>Teacher: Background information</a:t>
            </a:r>
          </a:p>
        </p:txBody>
      </p:sp>
      <p:sp>
        <p:nvSpPr>
          <p:cNvPr id="3" name="Content Placeholder 2">
            <a:extLst>
              <a:ext uri="{FF2B5EF4-FFF2-40B4-BE49-F238E27FC236}">
                <a16:creationId xmlns:a16="http://schemas.microsoft.com/office/drawing/2014/main" id="{0D316986-DE01-1D3D-BB5B-ED7989CBF8CC}"/>
              </a:ext>
            </a:extLst>
          </p:cNvPr>
          <p:cNvSpPr>
            <a:spLocks noGrp="1"/>
          </p:cNvSpPr>
          <p:nvPr>
            <p:ph sz="quarter" idx="13"/>
          </p:nvPr>
        </p:nvSpPr>
        <p:spPr>
          <a:xfrm>
            <a:off x="887902" y="1773385"/>
            <a:ext cx="10270067" cy="4157879"/>
          </a:xfrm>
        </p:spPr>
        <p:txBody>
          <a:bodyPr/>
          <a:lstStyle/>
          <a:p>
            <a:pPr>
              <a:spcBef>
                <a:spcPts val="1100"/>
              </a:spcBef>
              <a:spcAft>
                <a:spcPts val="1100"/>
              </a:spcAft>
            </a:pPr>
            <a:r>
              <a:rPr lang="en-US" sz="1800" dirty="0">
                <a:effectLst/>
                <a:latin typeface="Calibri" panose="020F0502020204030204" pitchFamily="34" charset="0"/>
                <a:ea typeface="Calibri" panose="020F0502020204030204" pitchFamily="34" charset="0"/>
              </a:rPr>
              <a:t>Demand for water is growing in Melbourne. This is due to population growth and climate change. Victoria’s population is predicted to almost double and reach 10 million people by 2051. As our climate changes, Melbourne will experience more frequent warm and dry days. During periods of dry and warm weather, demand for water increases and water stores can fall very quickly.</a:t>
            </a:r>
            <a:endParaRPr lang="en-AU" sz="1800" dirty="0">
              <a:effectLst/>
              <a:latin typeface="Calibri" panose="020F0502020204030204" pitchFamily="34" charset="0"/>
              <a:ea typeface="Calibri" panose="020F0502020204030204" pitchFamily="34" charset="0"/>
            </a:endParaRPr>
          </a:p>
          <a:p>
            <a:pPr>
              <a:spcBef>
                <a:spcPts val="1100"/>
              </a:spcBef>
              <a:spcAft>
                <a:spcPts val="1100"/>
              </a:spcAft>
            </a:pPr>
            <a:r>
              <a:rPr lang="en-US" sz="1800" dirty="0">
                <a:effectLst/>
                <a:latin typeface="Calibri" panose="020F0502020204030204" pitchFamily="34" charset="0"/>
                <a:ea typeface="Calibri" panose="020F0502020204030204" pitchFamily="34" charset="0"/>
              </a:rPr>
              <a:t>The Desalination Plant was built following the Millennium Drought and provides a valuable supply of water to top up water stores. Currently, it can deliver s up to one third of Melbourne’s current annual water needs, 150 billion </a:t>
            </a:r>
            <a:r>
              <a:rPr lang="en-US" sz="1800" dirty="0" err="1">
                <a:effectLst/>
                <a:latin typeface="Calibri" panose="020F0502020204030204" pitchFamily="34" charset="0"/>
                <a:ea typeface="Calibri" panose="020F0502020204030204" pitchFamily="34" charset="0"/>
              </a:rPr>
              <a:t>litres</a:t>
            </a:r>
            <a:r>
              <a:rPr lang="en-US" sz="1800" dirty="0">
                <a:effectLst/>
                <a:latin typeface="Calibri" panose="020F0502020204030204" pitchFamily="34" charset="0"/>
                <a:ea typeface="Calibri" panose="020F0502020204030204" pitchFamily="34" charset="0"/>
              </a:rPr>
              <a:t> of high-quality drinking water a year. As demand increases in the future, Melbourne will need to find additional water sources to secure our supply, including expanding the use of recycled water. </a:t>
            </a:r>
            <a:endParaRPr lang="en-AU" sz="1800" dirty="0">
              <a:effectLst/>
              <a:latin typeface="Calibri" panose="020F0502020204030204" pitchFamily="34" charset="0"/>
              <a:ea typeface="Calibri" panose="020F0502020204030204" pitchFamily="34" charset="0"/>
            </a:endParaRPr>
          </a:p>
          <a:p>
            <a:pPr>
              <a:spcBef>
                <a:spcPts val="1100"/>
              </a:spcBef>
              <a:spcAft>
                <a:spcPts val="1100"/>
              </a:spcAft>
            </a:pPr>
            <a:r>
              <a:rPr lang="en-US" sz="1800" dirty="0">
                <a:effectLst/>
                <a:latin typeface="Calibri" panose="020F0502020204030204" pitchFamily="34" charset="0"/>
                <a:ea typeface="Calibri" panose="020F0502020204030204" pitchFamily="34" charset="0"/>
              </a:rPr>
              <a:t>At the end of the unit, students will design a campaign to encourage Melbournians to embrace the potential of the Western Treatment Plant</a:t>
            </a:r>
            <a:endParaRPr lang="en-AU" sz="1800" dirty="0">
              <a:effectLst/>
              <a:latin typeface="Calibri" panose="020F050202020403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B247F50C-63BA-5FD3-BEC3-CEC4C54B5B4C}"/>
              </a:ext>
            </a:extLst>
          </p:cNvPr>
          <p:cNvSpPr>
            <a:spLocks noGrp="1"/>
          </p:cNvSpPr>
          <p:nvPr>
            <p:ph type="sldNum" sz="quarter" idx="12"/>
          </p:nvPr>
        </p:nvSpPr>
        <p:spPr/>
        <p:txBody>
          <a:bodyPr/>
          <a:lstStyle/>
          <a:p>
            <a:fld id="{BB1C4F31-AAC3-416A-A54A-167287B4272A}" type="slidenum">
              <a:rPr lang="en-AU" smtClean="0"/>
              <a:pPr/>
              <a:t>3</a:t>
            </a:fld>
            <a:endParaRPr lang="en-AU" dirty="0"/>
          </a:p>
        </p:txBody>
      </p:sp>
    </p:spTree>
    <p:extLst>
      <p:ext uri="{BB962C8B-B14F-4D97-AF65-F5344CB8AC3E}">
        <p14:creationId xmlns:p14="http://schemas.microsoft.com/office/powerpoint/2010/main" val="138866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DC70-432C-F566-69AB-9D3F68E01F6F}"/>
              </a:ext>
            </a:extLst>
          </p:cNvPr>
          <p:cNvSpPr>
            <a:spLocks noGrp="1"/>
          </p:cNvSpPr>
          <p:nvPr>
            <p:ph type="title"/>
          </p:nvPr>
        </p:nvSpPr>
        <p:spPr/>
        <p:txBody>
          <a:bodyPr/>
          <a:lstStyle/>
          <a:p>
            <a:r>
              <a:rPr lang="en-AU" dirty="0"/>
              <a:t>Teacher background information</a:t>
            </a:r>
          </a:p>
        </p:txBody>
      </p:sp>
      <p:sp>
        <p:nvSpPr>
          <p:cNvPr id="3" name="Content Placeholder 2">
            <a:extLst>
              <a:ext uri="{FF2B5EF4-FFF2-40B4-BE49-F238E27FC236}">
                <a16:creationId xmlns:a16="http://schemas.microsoft.com/office/drawing/2014/main" id="{6225CC6A-C46B-4F77-C829-F6058CA6A968}"/>
              </a:ext>
            </a:extLst>
          </p:cNvPr>
          <p:cNvSpPr>
            <a:spLocks noGrp="1"/>
          </p:cNvSpPr>
          <p:nvPr>
            <p:ph sz="quarter" idx="13"/>
          </p:nvPr>
        </p:nvSpPr>
        <p:spPr>
          <a:xfrm>
            <a:off x="239843" y="1687132"/>
            <a:ext cx="11350126" cy="4896000"/>
          </a:xfrm>
        </p:spPr>
        <p:txBody>
          <a:bodyPr/>
          <a:lstStyle/>
          <a:p>
            <a:pPr>
              <a:spcBef>
                <a:spcPts val="1600"/>
              </a:spcBef>
            </a:pPr>
            <a:r>
              <a:rPr lang="en-AU" b="1" dirty="0"/>
              <a:t>The Millennium Drought</a:t>
            </a:r>
            <a:r>
              <a:rPr lang="en-AU" dirty="0"/>
              <a:t> (1996-2009) was the worst droughts ever recorded in Australia </a:t>
            </a:r>
          </a:p>
          <a:p>
            <a:pPr>
              <a:spcBef>
                <a:spcPts val="1600"/>
              </a:spcBef>
            </a:pPr>
            <a:r>
              <a:rPr lang="en-AU" dirty="0">
                <a:solidFill>
                  <a:srgbClr val="333333"/>
                </a:solidFill>
                <a:highlight>
                  <a:srgbClr val="FFFFFF"/>
                </a:highlight>
              </a:rPr>
              <a:t>As the dams gradually emptied, water restrictions were progressively increased from Stage 1 in 2002 to Stage 3a in 2007. Households, businesses and industry responded to the drought with water saving behaviour and consumption was successfully reduced by 22%, compared to levels in the 1990s. In 2008, the Victorian Government introduced the 'Target 155' program, encouraging further water saving by limiting consumption to 155 litres per person per day in metropolitan Melbourne. Despite the adoption over a 100 different water saving initiatives, by June 2009 some Victorian water storages had hit an all-time low of 25% full. Melbourne was still running out of water. </a:t>
            </a:r>
          </a:p>
          <a:p>
            <a:pPr>
              <a:spcBef>
                <a:spcPts val="1600"/>
              </a:spcBef>
            </a:pPr>
            <a:r>
              <a:rPr lang="en-AU" dirty="0">
                <a:solidFill>
                  <a:srgbClr val="333333"/>
                </a:solidFill>
                <a:highlight>
                  <a:srgbClr val="FFFFFF"/>
                </a:highlight>
              </a:rPr>
              <a:t>In 2009, the Victorian Government approved the building of desalination plant that cost of $5.7 billion over 30 years. Soon after, the drought broke and the dams began to fill</a:t>
            </a:r>
            <a:endParaRPr lang="en-AU" dirty="0"/>
          </a:p>
        </p:txBody>
      </p:sp>
      <p:sp>
        <p:nvSpPr>
          <p:cNvPr id="4" name="Slide Number Placeholder 3">
            <a:extLst>
              <a:ext uri="{FF2B5EF4-FFF2-40B4-BE49-F238E27FC236}">
                <a16:creationId xmlns:a16="http://schemas.microsoft.com/office/drawing/2014/main" id="{5E7B5AB5-BD0A-F2AB-DA12-D4F702D3A421}"/>
              </a:ext>
            </a:extLst>
          </p:cNvPr>
          <p:cNvSpPr>
            <a:spLocks noGrp="1"/>
          </p:cNvSpPr>
          <p:nvPr>
            <p:ph type="sldNum" sz="quarter" idx="12"/>
          </p:nvPr>
        </p:nvSpPr>
        <p:spPr/>
        <p:txBody>
          <a:bodyPr/>
          <a:lstStyle/>
          <a:p>
            <a:fld id="{BB1C4F31-AAC3-416A-A54A-167287B4272A}" type="slidenum">
              <a:rPr lang="en-AU" smtClean="0"/>
              <a:pPr/>
              <a:t>4</a:t>
            </a:fld>
            <a:endParaRPr lang="en-AU" dirty="0"/>
          </a:p>
        </p:txBody>
      </p:sp>
    </p:spTree>
    <p:extLst>
      <p:ext uri="{BB962C8B-B14F-4D97-AF65-F5344CB8AC3E}">
        <p14:creationId xmlns:p14="http://schemas.microsoft.com/office/powerpoint/2010/main" val="67995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a:xfrm>
            <a:off x="1056000" y="2943415"/>
            <a:ext cx="5040000" cy="468000"/>
          </a:xfrm>
        </p:spPr>
        <p:txBody>
          <a:bodyPr anchor="b">
            <a:normAutofit/>
          </a:bodyPr>
          <a:lstStyle/>
          <a:p>
            <a:pPr>
              <a:lnSpc>
                <a:spcPct val="95000"/>
              </a:lnSpc>
            </a:pPr>
            <a:r>
              <a:rPr lang="en-AU" sz="2800" dirty="0"/>
              <a:t>Investigation</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a:xfrm>
            <a:off x="1056000" y="3446587"/>
            <a:ext cx="7200000" cy="1260000"/>
          </a:xfrm>
        </p:spPr>
        <p:txBody>
          <a:bodyPr anchor="t">
            <a:normAutofit/>
          </a:bodyPr>
          <a:lstStyle/>
          <a:p>
            <a:r>
              <a:rPr lang="en-AU" dirty="0"/>
              <a:t>Recycled water</a:t>
            </a:r>
          </a:p>
        </p:txBody>
      </p:sp>
      <p:pic>
        <p:nvPicPr>
          <p:cNvPr id="14" name="Picture 13">
            <a:extLst>
              <a:ext uri="{FF2B5EF4-FFF2-40B4-BE49-F238E27FC236}">
                <a16:creationId xmlns:a16="http://schemas.microsoft.com/office/drawing/2014/main" id="{008D4068-8753-3E96-7596-42F62FE912F7}"/>
              </a:ext>
            </a:extLst>
          </p:cNvPr>
          <p:cNvPicPr>
            <a:picLocks noChangeAspect="1"/>
          </p:cNvPicPr>
          <p:nvPr/>
        </p:nvPicPr>
        <p:blipFill>
          <a:blip r:embed="rId3"/>
          <a:srcRect r="8273"/>
          <a:stretch/>
        </p:blipFill>
        <p:spPr>
          <a:xfrm>
            <a:off x="1981200" y="10"/>
            <a:ext cx="10210344" cy="256018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noFill/>
        </p:spPr>
      </p:pic>
    </p:spTree>
    <p:extLst>
      <p:ext uri="{BB962C8B-B14F-4D97-AF65-F5344CB8AC3E}">
        <p14:creationId xmlns:p14="http://schemas.microsoft.com/office/powerpoint/2010/main" val="214795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93" y="2243624"/>
            <a:ext cx="10440000" cy="900000"/>
          </a:xfrm>
        </p:spPr>
        <p:txBody>
          <a:bodyPr/>
          <a:lstStyle/>
          <a:p>
            <a:r>
              <a:rPr lang="en-AU" dirty="0"/>
              <a:t>Learning outcomes</a:t>
            </a:r>
          </a:p>
        </p:txBody>
      </p:sp>
      <p:sp>
        <p:nvSpPr>
          <p:cNvPr id="3" name="Content Placeholder 2"/>
          <p:cNvSpPr>
            <a:spLocks noGrp="1"/>
          </p:cNvSpPr>
          <p:nvPr>
            <p:ph type="body" sz="quarter" idx="4294967295"/>
          </p:nvPr>
        </p:nvSpPr>
        <p:spPr>
          <a:xfrm>
            <a:off x="1099334" y="3454955"/>
            <a:ext cx="10271125" cy="1958975"/>
          </a:xfrm>
        </p:spPr>
        <p:txBody>
          <a:bodyPr/>
          <a:lstStyle/>
          <a:p>
            <a:pPr marL="285750" indent="-285750">
              <a:buFont typeface="Arial" panose="020B0604020202020204" pitchFamily="34" charset="0"/>
              <a:buChar char="•"/>
            </a:pPr>
            <a:r>
              <a:rPr lang="en-AU" sz="1800" b="0" dirty="0">
                <a:solidFill>
                  <a:schemeClr val="bg1"/>
                </a:solidFill>
                <a:effectLst/>
                <a:latin typeface="+mn-lt"/>
              </a:rPr>
              <a:t>Describe how water is a renewable natural resource that is finite</a:t>
            </a:r>
          </a:p>
          <a:p>
            <a:pPr marL="285750" indent="-285750">
              <a:buFont typeface="Arial" panose="020B0604020202020204" pitchFamily="34" charset="0"/>
              <a:buChar char="•"/>
            </a:pPr>
            <a:r>
              <a:rPr lang="en-AU" sz="1800" b="0" dirty="0">
                <a:solidFill>
                  <a:schemeClr val="bg1"/>
                </a:solidFill>
                <a:effectLst/>
                <a:latin typeface="+mn-lt"/>
              </a:rPr>
              <a:t>Identify the different factors that contribute to water variability and the impacts of water scarcity</a:t>
            </a:r>
          </a:p>
          <a:p>
            <a:pPr marL="285750" indent="-285750">
              <a:buFont typeface="Arial" panose="020B0604020202020204" pitchFamily="34" charset="0"/>
              <a:buChar char="•"/>
            </a:pPr>
            <a:r>
              <a:rPr lang="en-AU" sz="1800" b="0" dirty="0">
                <a:solidFill>
                  <a:schemeClr val="bg1"/>
                </a:solidFill>
                <a:effectLst/>
                <a:latin typeface="+mn-lt"/>
              </a:rPr>
              <a:t>Explain the different methods to overcoming water scarcity, by reducing demand and increasing the supply </a:t>
            </a:r>
            <a:r>
              <a:rPr lang="en-AU" sz="1800" dirty="0">
                <a:solidFill>
                  <a:schemeClr val="bg1"/>
                </a:solidFill>
                <a:latin typeface="+mn-lt"/>
              </a:rPr>
              <a:t>of water</a:t>
            </a:r>
          </a:p>
          <a:p>
            <a:pPr marL="285750" indent="-285750">
              <a:buFont typeface="Arial" panose="020B0604020202020204" pitchFamily="34" charset="0"/>
              <a:buChar char="•"/>
            </a:pPr>
            <a:r>
              <a:rPr lang="en-AU" sz="1800" dirty="0">
                <a:solidFill>
                  <a:schemeClr val="bg1"/>
                </a:solidFill>
                <a:latin typeface="+mn-lt"/>
              </a:rPr>
              <a:t>Understand that Melbourne's water resources will be impacted by climate change</a:t>
            </a:r>
          </a:p>
          <a:p>
            <a:pPr marL="285750" indent="-285750">
              <a:buFont typeface="Arial" panose="020B0604020202020204" pitchFamily="34" charset="0"/>
              <a:buChar char="•"/>
            </a:pPr>
            <a:r>
              <a:rPr lang="en-AU" sz="1800" dirty="0">
                <a:solidFill>
                  <a:schemeClr val="bg1"/>
                </a:solidFill>
                <a:latin typeface="+mn-lt"/>
              </a:rPr>
              <a:t>Know that the liveability of Melbourne depends on a safe and secure supply of water and treatment of wastewater</a:t>
            </a:r>
          </a:p>
        </p:txBody>
      </p:sp>
    </p:spTree>
    <p:extLst>
      <p:ext uri="{BB962C8B-B14F-4D97-AF65-F5344CB8AC3E}">
        <p14:creationId xmlns:p14="http://schemas.microsoft.com/office/powerpoint/2010/main" val="181251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1.1: Introduction - the Millennium Drought</a:t>
            </a:r>
          </a:p>
        </p:txBody>
      </p:sp>
      <p:sp>
        <p:nvSpPr>
          <p:cNvPr id="3" name="Content Placeholder 2"/>
          <p:cNvSpPr>
            <a:spLocks noGrp="1"/>
          </p:cNvSpPr>
          <p:nvPr>
            <p:ph sz="half" idx="1"/>
          </p:nvPr>
        </p:nvSpPr>
        <p:spPr>
          <a:xfrm>
            <a:off x="805335" y="1670832"/>
            <a:ext cx="10581329" cy="4800000"/>
          </a:xfrm>
        </p:spPr>
        <p:txBody>
          <a:bodyPr/>
          <a:lstStyle/>
          <a:p>
            <a:pPr>
              <a:spcBef>
                <a:spcPts val="0"/>
              </a:spcBef>
            </a:pPr>
            <a:r>
              <a:rPr lang="en-AU" b="1" dirty="0"/>
              <a:t>The Millennium Drought</a:t>
            </a:r>
            <a:r>
              <a:rPr lang="en-AU" dirty="0"/>
              <a:t> (1996-2009) was the worst droughts ever recorded in Australia.</a:t>
            </a:r>
          </a:p>
          <a:p>
            <a:pPr>
              <a:spcBef>
                <a:spcPts val="0"/>
              </a:spcBef>
            </a:pPr>
            <a:r>
              <a:rPr lang="en-AU" dirty="0"/>
              <a:t> </a:t>
            </a:r>
          </a:p>
          <a:p>
            <a:pPr marL="342900" indent="-342900">
              <a:spcBef>
                <a:spcPts val="0"/>
              </a:spcBef>
              <a:buFont typeface="Arial" panose="020B0604020202020204" pitchFamily="34" charset="0"/>
              <a:buChar char="•"/>
            </a:pPr>
            <a:r>
              <a:rPr lang="en-AU" dirty="0">
                <a:solidFill>
                  <a:srgbClr val="333333"/>
                </a:solidFill>
                <a:highlight>
                  <a:srgbClr val="FFFFFF"/>
                </a:highlight>
              </a:rPr>
              <a:t>In 2007, as the dams gradually emptied, water restrictions were progressively increased from Stage 1 in 2002 to Stage 3a.</a:t>
            </a:r>
          </a:p>
          <a:p>
            <a:pPr>
              <a:spcBef>
                <a:spcPts val="0"/>
              </a:spcBef>
            </a:pPr>
            <a:endParaRPr lang="en-AU" dirty="0">
              <a:solidFill>
                <a:srgbClr val="333333"/>
              </a:solidFill>
              <a:highlight>
                <a:srgbClr val="FFFFFF"/>
              </a:highlight>
            </a:endParaRPr>
          </a:p>
          <a:p>
            <a:pPr marL="342900" indent="-342900">
              <a:spcBef>
                <a:spcPts val="0"/>
              </a:spcBef>
              <a:buFont typeface="Arial" panose="020B0604020202020204" pitchFamily="34" charset="0"/>
              <a:buChar char="•"/>
            </a:pPr>
            <a:r>
              <a:rPr lang="en-AU" dirty="0">
                <a:solidFill>
                  <a:srgbClr val="333333"/>
                </a:solidFill>
                <a:highlight>
                  <a:srgbClr val="FFFFFF"/>
                </a:highlight>
              </a:rPr>
              <a:t>In 2008, the Victorian Government introduced the 'Target 155' program, encouraging further water saving by limiting consumption to 155 litres per person per day.</a:t>
            </a:r>
            <a:br>
              <a:rPr lang="en-AU" dirty="0">
                <a:solidFill>
                  <a:srgbClr val="333333"/>
                </a:solidFill>
                <a:highlight>
                  <a:srgbClr val="FFFFFF"/>
                </a:highlight>
              </a:rPr>
            </a:br>
            <a:r>
              <a:rPr lang="en-AU" dirty="0">
                <a:solidFill>
                  <a:srgbClr val="333333"/>
                </a:solidFill>
                <a:highlight>
                  <a:srgbClr val="FFFFFF"/>
                </a:highlight>
              </a:rPr>
              <a:t> </a:t>
            </a:r>
          </a:p>
          <a:p>
            <a:pPr marL="342900" indent="-342900">
              <a:spcBef>
                <a:spcPts val="0"/>
              </a:spcBef>
              <a:buFont typeface="Arial" panose="020B0604020202020204" pitchFamily="34" charset="0"/>
              <a:buChar char="•"/>
            </a:pPr>
            <a:r>
              <a:rPr lang="en-AU" dirty="0">
                <a:solidFill>
                  <a:srgbClr val="333333"/>
                </a:solidFill>
                <a:highlight>
                  <a:srgbClr val="FFFFFF"/>
                </a:highlight>
              </a:rPr>
              <a:t>By June 2009, some Victorian water storages had hit an all-time low of 25% full. </a:t>
            </a:r>
            <a:br>
              <a:rPr lang="en-AU" dirty="0">
                <a:solidFill>
                  <a:srgbClr val="333333"/>
                </a:solidFill>
                <a:highlight>
                  <a:srgbClr val="FFFFFF"/>
                </a:highlight>
              </a:rPr>
            </a:br>
            <a:endParaRPr lang="en-AU" dirty="0">
              <a:solidFill>
                <a:srgbClr val="333333"/>
              </a:solidFill>
              <a:highlight>
                <a:srgbClr val="FFFFFF"/>
              </a:highlight>
            </a:endParaRPr>
          </a:p>
          <a:p>
            <a:pPr marL="342900" indent="-342900">
              <a:spcBef>
                <a:spcPts val="0"/>
              </a:spcBef>
              <a:buFont typeface="Arial" panose="020B0604020202020204" pitchFamily="34" charset="0"/>
              <a:buChar char="•"/>
            </a:pPr>
            <a:r>
              <a:rPr lang="en-AU" dirty="0">
                <a:solidFill>
                  <a:srgbClr val="333333"/>
                </a:solidFill>
                <a:highlight>
                  <a:srgbClr val="FFFFFF"/>
                </a:highlight>
              </a:rPr>
              <a:t>In 2009, the Victorian Government approved the building of desalination plant.</a:t>
            </a:r>
          </a:p>
          <a:p>
            <a:endParaRPr lang="en-AU" dirty="0"/>
          </a:p>
        </p:txBody>
      </p:sp>
      <p:sp>
        <p:nvSpPr>
          <p:cNvPr id="7" name="Rectangle 6"/>
          <p:cNvSpPr/>
          <p:nvPr/>
        </p:nvSpPr>
        <p:spPr>
          <a:xfrm>
            <a:off x="2918031" y="6240000"/>
            <a:ext cx="5808000" cy="461665"/>
          </a:xfrm>
          <a:prstGeom prst="rect">
            <a:avLst/>
          </a:prstGeom>
        </p:spPr>
        <p:txBody>
          <a:bodyPr wrap="none">
            <a:spAutoFit/>
          </a:bodyPr>
          <a:lstStyle/>
          <a:p>
            <a:pPr>
              <a:spcBef>
                <a:spcPts val="1600"/>
              </a:spcBef>
              <a:spcAft>
                <a:spcPts val="400"/>
              </a:spcAft>
            </a:pPr>
            <a:r>
              <a:rPr lang="en-AU" sz="2400" b="1" dirty="0">
                <a:solidFill>
                  <a:srgbClr val="00428B"/>
                </a:solidFill>
                <a:latin typeface="Nunito"/>
                <a:ea typeface="Nunito"/>
                <a:cs typeface="Nunito"/>
                <a:sym typeface="Nunito"/>
              </a:rPr>
              <a:t>Discuss: Do you try to conserve water? </a:t>
            </a:r>
            <a:endParaRPr lang="en-AU" sz="1600" b="1" dirty="0">
              <a:solidFill>
                <a:srgbClr val="00428B"/>
              </a:solidFill>
              <a:latin typeface="Calibri"/>
              <a:ea typeface="Calibri"/>
              <a:cs typeface="Calibri"/>
              <a:sym typeface="Calibri"/>
            </a:endParaRPr>
          </a:p>
        </p:txBody>
      </p:sp>
    </p:spTree>
    <p:extLst>
      <p:ext uri="{BB962C8B-B14F-4D97-AF65-F5344CB8AC3E}">
        <p14:creationId xmlns:p14="http://schemas.microsoft.com/office/powerpoint/2010/main" val="288950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Starter Activity</a:t>
            </a:r>
            <a:br>
              <a:rPr lang="en-AU" dirty="0"/>
            </a:br>
            <a:r>
              <a:rPr lang="en-AU" sz="3600" dirty="0"/>
              <a:t>See, Think, Wonder</a:t>
            </a:r>
          </a:p>
        </p:txBody>
      </p:sp>
      <p:sp>
        <p:nvSpPr>
          <p:cNvPr id="5" name="Slide Number Placeholder 4"/>
          <p:cNvSpPr>
            <a:spLocks noGrp="1"/>
          </p:cNvSpPr>
          <p:nvPr>
            <p:ph type="sldNum" sz="quarter" idx="4294967295"/>
          </p:nvPr>
        </p:nvSpPr>
        <p:spPr>
          <a:xfrm>
            <a:off x="11404600" y="6545263"/>
            <a:ext cx="787400" cy="215900"/>
          </a:xfrm>
        </p:spPr>
        <p:txBody>
          <a:bodyPr/>
          <a:lstStyle/>
          <a:p>
            <a:fld id="{BB1C4F31-AAC3-416A-A54A-167287B4272A}" type="slidenum">
              <a:rPr lang="en-AU" smtClean="0"/>
              <a:pPr/>
              <a:t>8</a:t>
            </a:fld>
            <a:endParaRPr lang="en-AU" dirty="0"/>
          </a:p>
        </p:txBody>
      </p:sp>
    </p:spTree>
    <p:extLst>
      <p:ext uri="{BB962C8B-B14F-4D97-AF65-F5344CB8AC3E}">
        <p14:creationId xmlns:p14="http://schemas.microsoft.com/office/powerpoint/2010/main" val="293602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1.2: See, Think, Wonder</a:t>
            </a:r>
          </a:p>
        </p:txBody>
      </p:sp>
      <p:sp>
        <p:nvSpPr>
          <p:cNvPr id="3" name="Content Placeholder 2"/>
          <p:cNvSpPr>
            <a:spLocks noGrp="1"/>
          </p:cNvSpPr>
          <p:nvPr>
            <p:ph sz="half" idx="1"/>
          </p:nvPr>
        </p:nvSpPr>
        <p:spPr>
          <a:xfrm>
            <a:off x="371256" y="1888321"/>
            <a:ext cx="1557426" cy="2690210"/>
          </a:xfrm>
        </p:spPr>
        <p:txBody>
          <a:bodyPr/>
          <a:lstStyle/>
          <a:p>
            <a:r>
              <a:rPr lang="en-AU" b="1" dirty="0"/>
              <a:t>See:</a:t>
            </a:r>
          </a:p>
          <a:p>
            <a:r>
              <a:rPr lang="en-AU" b="1" dirty="0"/>
              <a:t>Think: </a:t>
            </a:r>
          </a:p>
          <a:p>
            <a:r>
              <a:rPr lang="en-AU" b="1" dirty="0"/>
              <a:t>Wonder:</a:t>
            </a:r>
          </a:p>
          <a:p>
            <a:endParaRPr lang="en-AU" dirty="0"/>
          </a:p>
        </p:txBody>
      </p:sp>
      <p:pic>
        <p:nvPicPr>
          <p:cNvPr id="7" name="Picture 6"/>
          <p:cNvPicPr>
            <a:picLocks noChangeAspect="1"/>
          </p:cNvPicPr>
          <p:nvPr/>
        </p:nvPicPr>
        <p:blipFill>
          <a:blip r:embed="rId3"/>
          <a:stretch>
            <a:fillRect/>
          </a:stretch>
        </p:blipFill>
        <p:spPr>
          <a:xfrm>
            <a:off x="2360299" y="1888321"/>
            <a:ext cx="8609813" cy="3531297"/>
          </a:xfrm>
          <a:prstGeom prst="rect">
            <a:avLst/>
          </a:prstGeom>
        </p:spPr>
      </p:pic>
      <p:sp>
        <p:nvSpPr>
          <p:cNvPr id="8" name="Rectangle 7"/>
          <p:cNvSpPr/>
          <p:nvPr/>
        </p:nvSpPr>
        <p:spPr>
          <a:xfrm>
            <a:off x="2517426" y="5460052"/>
            <a:ext cx="3995517" cy="461665"/>
          </a:xfrm>
          <a:prstGeom prst="rect">
            <a:avLst/>
          </a:prstGeom>
        </p:spPr>
        <p:txBody>
          <a:bodyPr wrap="none">
            <a:spAutoFit/>
          </a:bodyPr>
          <a:lstStyle/>
          <a:p>
            <a:r>
              <a:rPr lang="en-AU" sz="2400" dirty="0"/>
              <a:t>25 February – 12 March, 2007 </a:t>
            </a:r>
          </a:p>
        </p:txBody>
      </p:sp>
      <p:sp>
        <p:nvSpPr>
          <p:cNvPr id="9" name="Rectangle 8"/>
          <p:cNvSpPr/>
          <p:nvPr/>
        </p:nvSpPr>
        <p:spPr>
          <a:xfrm>
            <a:off x="2432218" y="6169086"/>
            <a:ext cx="9548153" cy="276999"/>
          </a:xfrm>
          <a:prstGeom prst="rect">
            <a:avLst/>
          </a:prstGeom>
        </p:spPr>
        <p:txBody>
          <a:bodyPr wrap="square">
            <a:spAutoFit/>
          </a:bodyPr>
          <a:lstStyle/>
          <a:p>
            <a:r>
              <a:rPr lang="en-AU" sz="1200" dirty="0"/>
              <a:t>Source: https://www.melbournewater.com.au/water-data-and-education/water-storage-levels#/</a:t>
            </a:r>
          </a:p>
        </p:txBody>
      </p:sp>
    </p:spTree>
    <p:extLst>
      <p:ext uri="{BB962C8B-B14F-4D97-AF65-F5344CB8AC3E}">
        <p14:creationId xmlns:p14="http://schemas.microsoft.com/office/powerpoint/2010/main" val="4151814325"/>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483E447588744824D76E255A33221" ma:contentTypeVersion="16" ma:contentTypeDescription="Create a new document." ma:contentTypeScope="" ma:versionID="84f6b8cdd2bb95335ec3f30bdd594966">
  <xsd:schema xmlns:xsd="http://www.w3.org/2001/XMLSchema" xmlns:xs="http://www.w3.org/2001/XMLSchema" xmlns:p="http://schemas.microsoft.com/office/2006/metadata/properties" xmlns:ns2="f45137b2-6e7e-4f7f-820e-f01c65ebcee6" xmlns:ns3="3eb07897-aa16-4e70-a280-e2e7d8e6259c" targetNamespace="http://schemas.microsoft.com/office/2006/metadata/properties" ma:root="true" ma:fieldsID="29c0dbe2f98b72d992a6c5d8973d8090" ns2:_="" ns3:_="">
    <xsd:import namespace="f45137b2-6e7e-4f7f-820e-f01c65ebcee6"/>
    <xsd:import namespace="3eb07897-aa16-4e70-a280-e2e7d8e625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137b2-6e7e-4f7f-820e-f01c65eb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e149d4-4412-4068-a378-d80bf5b922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Action" ma:index="21" nillable="true" ma:displayName="Action" ma:format="Dropdown" ma:internalName="Action">
      <xsd:simpleType>
        <xsd:restriction base="dms:Choice">
          <xsd:enumeration value="Add to Archive"/>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07897-aa16-4e70-a280-e2e7d8e625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f5eaef-aba9-4673-986a-688f942abf21}" ma:internalName="TaxCatchAll" ma:showField="CatchAllData" ma:web="3eb07897-aa16-4e70-a280-e2e7d8e625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4E596-9606-47D6-899D-DFAF8AA78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137b2-6e7e-4f7f-820e-f01c65ebcee6"/>
    <ds:schemaRef ds:uri="3eb07897-aa16-4e70-a280-e2e7d8e62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B84397-0EB1-4EE1-B1A0-9CF65EFFC5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Melbourne Water</Template>
  <TotalTime>493</TotalTime>
  <Words>2317</Words>
  <Application>Microsoft Office PowerPoint</Application>
  <PresentationFormat>Widescreen</PresentationFormat>
  <Paragraphs>192</Paragraphs>
  <Slides>21</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vt:lpstr>
      <vt:lpstr>Arial</vt:lpstr>
      <vt:lpstr>Bliss Pro</vt:lpstr>
      <vt:lpstr>Calibri</vt:lpstr>
      <vt:lpstr>Nunito</vt:lpstr>
      <vt:lpstr>Roboto</vt:lpstr>
      <vt:lpstr>VAG Rounded Next</vt:lpstr>
      <vt:lpstr>VAG Rounded Next Medium</vt:lpstr>
      <vt:lpstr>VAG Rounded Next Semibold</vt:lpstr>
      <vt:lpstr>Verdana</vt:lpstr>
      <vt:lpstr>Melbourne Water</vt:lpstr>
      <vt:lpstr>1. Teacher Instructions</vt:lpstr>
      <vt:lpstr>Instructions</vt:lpstr>
      <vt:lpstr>Teacher: Background information</vt:lpstr>
      <vt:lpstr>Teacher background information</vt:lpstr>
      <vt:lpstr>Recycled water</vt:lpstr>
      <vt:lpstr>Learning outcomes</vt:lpstr>
      <vt:lpstr>1.1: Introduction - the Millennium Drought</vt:lpstr>
      <vt:lpstr>Starter Activity See, Think, Wonder</vt:lpstr>
      <vt:lpstr>1.2: See, Think, Wonder</vt:lpstr>
      <vt:lpstr>1.3: See, Think, Wonder</vt:lpstr>
      <vt:lpstr>1.4: Claim, Evidence, Question</vt:lpstr>
      <vt:lpstr>1.5: Claim, Evidence, Question</vt:lpstr>
      <vt:lpstr>1.6: Claim, Evidence, Question</vt:lpstr>
      <vt:lpstr>1.7: Claim, Evidence, Question</vt:lpstr>
      <vt:lpstr>1.8: Claim, Evidence, Question</vt:lpstr>
      <vt:lpstr>Impacts of water shortages</vt:lpstr>
      <vt:lpstr>1.9: Water restrictions during the Millennium drought</vt:lpstr>
      <vt:lpstr>1:10: Impact of population growth</vt:lpstr>
      <vt:lpstr>1:11: Alternate water supplies</vt:lpstr>
      <vt:lpstr>1.12: SEEP Table</vt:lpstr>
      <vt:lpstr>Curriculum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Tori Tonzing</dc:creator>
  <cp:lastModifiedBy>Marita Tripp</cp:lastModifiedBy>
  <cp:revision>22</cp:revision>
  <dcterms:created xsi:type="dcterms:W3CDTF">2024-09-29T07:15:53Z</dcterms:created>
  <dcterms:modified xsi:type="dcterms:W3CDTF">2025-02-24T04:33:37Z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1a0ea4-6344-45fe-bd17-9bfc2ab6afb4_Enabled">
    <vt:lpwstr>true</vt:lpwstr>
  </property>
  <property fmtid="{D5CDD505-2E9C-101B-9397-08002B2CF9AE}" pid="3" name="MSIP_Label_8d1a0ea4-6344-45fe-bd17-9bfc2ab6afb4_SetDate">
    <vt:lpwstr>2024-10-14T00:03:21Z</vt:lpwstr>
  </property>
  <property fmtid="{D5CDD505-2E9C-101B-9397-08002B2CF9AE}" pid="4" name="MSIP_Label_8d1a0ea4-6344-45fe-bd17-9bfc2ab6afb4_Method">
    <vt:lpwstr>Standard</vt:lpwstr>
  </property>
  <property fmtid="{D5CDD505-2E9C-101B-9397-08002B2CF9AE}" pid="5" name="MSIP_Label_8d1a0ea4-6344-45fe-bd17-9bfc2ab6afb4_Name">
    <vt:lpwstr>OFFICIAL</vt:lpwstr>
  </property>
  <property fmtid="{D5CDD505-2E9C-101B-9397-08002B2CF9AE}" pid="6" name="MSIP_Label_8d1a0ea4-6344-45fe-bd17-9bfc2ab6afb4_SiteId">
    <vt:lpwstr>fe26127b-78ee-42c7-803e-4d67c0488cf9</vt:lpwstr>
  </property>
  <property fmtid="{D5CDD505-2E9C-101B-9397-08002B2CF9AE}" pid="7" name="MSIP_Label_8d1a0ea4-6344-45fe-bd17-9bfc2ab6afb4_ActionId">
    <vt:lpwstr>49dfe8c3-2897-400b-b0ce-11f84f2e4062</vt:lpwstr>
  </property>
  <property fmtid="{D5CDD505-2E9C-101B-9397-08002B2CF9AE}" pid="8" name="MSIP_Label_8d1a0ea4-6344-45fe-bd17-9bfc2ab6afb4_ContentBits">
    <vt:lpwstr>1</vt:lpwstr>
  </property>
</Properties>
</file>